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30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9144000" cy="6858000" type="screen4x3"/>
  <p:notesSz cx="9144000" cy="6858000"/>
  <p:defaultTextStyle>
    <a:defPPr>
      <a:defRPr lang="pt-BR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3650" y="438150"/>
            <a:ext cx="6621780" cy="614518"/>
          </a:xfrm>
        </p:spPr>
        <p:txBody>
          <a:bodyPr lIns="0" tIns="0" rIns="0" bIns="0"/>
          <a:lstStyle>
            <a:lvl1pPr>
              <a:defRPr sz="40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3120" y="3044191"/>
            <a:ext cx="7477125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3650" y="438150"/>
            <a:ext cx="6621780" cy="614518"/>
          </a:xfrm>
        </p:spPr>
        <p:txBody>
          <a:bodyPr lIns="0" tIns="0" rIns="0" bIns="0"/>
          <a:lstStyle>
            <a:lvl1pPr>
              <a:defRPr sz="40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3650" y="438150"/>
            <a:ext cx="6621780" cy="614518"/>
          </a:xfrm>
        </p:spPr>
        <p:txBody>
          <a:bodyPr lIns="0" tIns="0" rIns="0" bIns="0"/>
          <a:lstStyle>
            <a:lvl1pPr>
              <a:defRPr sz="40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16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3650" y="438150"/>
            <a:ext cx="662178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3120" y="3044191"/>
            <a:ext cx="74771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93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93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93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3">
        <a:defRPr>
          <a:latin typeface="+mn-lt"/>
          <a:ea typeface="+mn-ea"/>
          <a:cs typeface="+mn-cs"/>
        </a:defRPr>
      </a:lvl2pPr>
      <a:lvl3pPr marL="914305">
        <a:defRPr>
          <a:latin typeface="+mn-lt"/>
          <a:ea typeface="+mn-ea"/>
          <a:cs typeface="+mn-cs"/>
        </a:defRPr>
      </a:lvl3pPr>
      <a:lvl4pPr marL="1371458">
        <a:defRPr>
          <a:latin typeface="+mn-lt"/>
          <a:ea typeface="+mn-ea"/>
          <a:cs typeface="+mn-cs"/>
        </a:defRPr>
      </a:lvl4pPr>
      <a:lvl5pPr marL="1828610">
        <a:defRPr>
          <a:latin typeface="+mn-lt"/>
          <a:ea typeface="+mn-ea"/>
          <a:cs typeface="+mn-cs"/>
        </a:defRPr>
      </a:lvl5pPr>
      <a:lvl6pPr marL="2285763">
        <a:defRPr>
          <a:latin typeface="+mn-lt"/>
          <a:ea typeface="+mn-ea"/>
          <a:cs typeface="+mn-cs"/>
        </a:defRPr>
      </a:lvl6pPr>
      <a:lvl7pPr marL="2742915">
        <a:defRPr>
          <a:latin typeface="+mn-lt"/>
          <a:ea typeface="+mn-ea"/>
          <a:cs typeface="+mn-cs"/>
        </a:defRPr>
      </a:lvl7pPr>
      <a:lvl8pPr marL="3200068">
        <a:defRPr>
          <a:latin typeface="+mn-lt"/>
          <a:ea typeface="+mn-ea"/>
          <a:cs typeface="+mn-cs"/>
        </a:defRPr>
      </a:lvl8pPr>
      <a:lvl9pPr marL="36572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3">
        <a:defRPr>
          <a:latin typeface="+mn-lt"/>
          <a:ea typeface="+mn-ea"/>
          <a:cs typeface="+mn-cs"/>
        </a:defRPr>
      </a:lvl2pPr>
      <a:lvl3pPr marL="914305">
        <a:defRPr>
          <a:latin typeface="+mn-lt"/>
          <a:ea typeface="+mn-ea"/>
          <a:cs typeface="+mn-cs"/>
        </a:defRPr>
      </a:lvl3pPr>
      <a:lvl4pPr marL="1371458">
        <a:defRPr>
          <a:latin typeface="+mn-lt"/>
          <a:ea typeface="+mn-ea"/>
          <a:cs typeface="+mn-cs"/>
        </a:defRPr>
      </a:lvl4pPr>
      <a:lvl5pPr marL="1828610">
        <a:defRPr>
          <a:latin typeface="+mn-lt"/>
          <a:ea typeface="+mn-ea"/>
          <a:cs typeface="+mn-cs"/>
        </a:defRPr>
      </a:lvl5pPr>
      <a:lvl6pPr marL="2285763">
        <a:defRPr>
          <a:latin typeface="+mn-lt"/>
          <a:ea typeface="+mn-ea"/>
          <a:cs typeface="+mn-cs"/>
        </a:defRPr>
      </a:lvl6pPr>
      <a:lvl7pPr marL="2742915">
        <a:defRPr>
          <a:latin typeface="+mn-lt"/>
          <a:ea typeface="+mn-ea"/>
          <a:cs typeface="+mn-cs"/>
        </a:defRPr>
      </a:lvl7pPr>
      <a:lvl8pPr marL="3200068">
        <a:defRPr>
          <a:latin typeface="+mn-lt"/>
          <a:ea typeface="+mn-ea"/>
          <a:cs typeface="+mn-cs"/>
        </a:defRPr>
      </a:lvl8pPr>
      <a:lvl9pPr marL="365722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82945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45" indent="-311045" algn="l" defTabSz="82945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3930" indent="-259204" algn="l" defTabSz="8294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0545" cy="6858000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0545" cy="6858000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0" y="187875"/>
            <a:ext cx="8815783" cy="6523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0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m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80"/>
          <a:stretch/>
        </p:blipFill>
        <p:spPr bwMode="auto">
          <a:xfrm>
            <a:off x="232056" y="211618"/>
            <a:ext cx="8745534" cy="1073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2291758" y="5642002"/>
            <a:ext cx="4560484" cy="360747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algn="ctr"/>
            <a:r>
              <a:rPr lang="pt-BR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WALISON  SIQUEIRA</a:t>
            </a:r>
            <a:endParaRPr lang="pt-BR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91758" y="2895600"/>
            <a:ext cx="479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GUERRA FRIA</a:t>
            </a:r>
            <a:endParaRPr lang="pt-BR" sz="3200" b="1" u="sng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640" y="461010"/>
            <a:ext cx="7478395" cy="127127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49210">
              <a:lnSpc>
                <a:spcPts val="4714"/>
              </a:lnSpc>
              <a:spcBef>
                <a:spcPts val="100"/>
              </a:spcBef>
              <a:tabLst>
                <a:tab pos="4008975" algn="l"/>
              </a:tabLst>
            </a:pPr>
            <a:r>
              <a:rPr spc="-10" dirty="0"/>
              <a:t>CONFERÊNCIA	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10" dirty="0"/>
              <a:t>POTSDAM</a:t>
            </a:r>
          </a:p>
          <a:p>
            <a:pPr marL="12698" marR="5080">
              <a:lnSpc>
                <a:spcPct val="79900"/>
              </a:lnSpc>
              <a:spcBef>
                <a:spcPts val="490"/>
              </a:spcBef>
              <a:tabLst>
                <a:tab pos="940338" algn="l"/>
                <a:tab pos="2102267" algn="l"/>
                <a:tab pos="2607675" algn="l"/>
                <a:tab pos="4142945" algn="l"/>
                <a:tab pos="4478190" algn="l"/>
                <a:tab pos="4982328" algn="l"/>
                <a:tab pos="6010922" algn="l"/>
                <a:tab pos="6600140" algn="l"/>
              </a:tabLst>
            </a:pPr>
            <a:r>
              <a:rPr sz="2400" b="0" spc="-10" dirty="0">
                <a:solidFill>
                  <a:srgbClr val="000000"/>
                </a:solidFill>
              </a:rPr>
              <a:t>1</a:t>
            </a:r>
            <a:r>
              <a:rPr sz="2400" b="0" dirty="0">
                <a:solidFill>
                  <a:srgbClr val="000000"/>
                </a:solidFill>
              </a:rPr>
              <a:t>9</a:t>
            </a:r>
            <a:r>
              <a:rPr sz="2400" b="0" spc="-10" dirty="0">
                <a:solidFill>
                  <a:srgbClr val="000000"/>
                </a:solidFill>
              </a:rPr>
              <a:t>49</a:t>
            </a:r>
            <a:r>
              <a:rPr sz="2400" b="0" dirty="0">
                <a:solidFill>
                  <a:srgbClr val="000000"/>
                </a:solidFill>
              </a:rPr>
              <a:t>:	</a:t>
            </a:r>
            <a:r>
              <a:rPr sz="2400" b="0" spc="-5" dirty="0">
                <a:solidFill>
                  <a:srgbClr val="000000"/>
                </a:solidFill>
              </a:rPr>
              <a:t>Di</a:t>
            </a:r>
            <a:r>
              <a:rPr sz="2400" b="0" dirty="0">
                <a:solidFill>
                  <a:srgbClr val="000000"/>
                </a:solidFill>
              </a:rPr>
              <a:t>v</a:t>
            </a:r>
            <a:r>
              <a:rPr sz="2400" b="0" spc="-15" dirty="0">
                <a:solidFill>
                  <a:srgbClr val="000000"/>
                </a:solidFill>
              </a:rPr>
              <a:t>i</a:t>
            </a:r>
            <a:r>
              <a:rPr sz="2400" b="0" spc="5" dirty="0">
                <a:solidFill>
                  <a:srgbClr val="000000"/>
                </a:solidFill>
              </a:rPr>
              <a:t>s</a:t>
            </a:r>
            <a:r>
              <a:rPr sz="2400" b="0" spc="-10" dirty="0">
                <a:solidFill>
                  <a:srgbClr val="000000"/>
                </a:solidFill>
              </a:rPr>
              <a:t>ã</a:t>
            </a:r>
            <a:r>
              <a:rPr sz="2400" b="0" dirty="0">
                <a:solidFill>
                  <a:srgbClr val="000000"/>
                </a:solidFill>
              </a:rPr>
              <a:t>o	da	</a:t>
            </a:r>
            <a:r>
              <a:rPr sz="2400" b="0" spc="-10" dirty="0">
                <a:solidFill>
                  <a:srgbClr val="000000"/>
                </a:solidFill>
              </a:rPr>
              <a:t>A</a:t>
            </a:r>
            <a:r>
              <a:rPr sz="2400" b="0" spc="-5" dirty="0">
                <a:solidFill>
                  <a:srgbClr val="000000"/>
                </a:solidFill>
              </a:rPr>
              <a:t>l</a:t>
            </a:r>
            <a:r>
              <a:rPr sz="2400" b="0" spc="-10" dirty="0">
                <a:solidFill>
                  <a:srgbClr val="000000"/>
                </a:solidFill>
              </a:rPr>
              <a:t>e</a:t>
            </a:r>
            <a:r>
              <a:rPr sz="2400" b="0" dirty="0">
                <a:solidFill>
                  <a:srgbClr val="000000"/>
                </a:solidFill>
              </a:rPr>
              <a:t>ma</a:t>
            </a:r>
            <a:r>
              <a:rPr sz="2400" b="0" spc="-10" dirty="0">
                <a:solidFill>
                  <a:srgbClr val="000000"/>
                </a:solidFill>
              </a:rPr>
              <a:t>nh</a:t>
            </a:r>
            <a:r>
              <a:rPr sz="2400" b="0" dirty="0">
                <a:solidFill>
                  <a:srgbClr val="000000"/>
                </a:solidFill>
              </a:rPr>
              <a:t>a	e	</a:t>
            </a:r>
            <a:r>
              <a:rPr sz="2400" b="0" spc="-10" dirty="0">
                <a:solidFill>
                  <a:srgbClr val="000000"/>
                </a:solidFill>
              </a:rPr>
              <a:t>d</a:t>
            </a:r>
            <a:r>
              <a:rPr sz="2400" b="0" dirty="0">
                <a:solidFill>
                  <a:srgbClr val="000000"/>
                </a:solidFill>
              </a:rPr>
              <a:t>e	B</a:t>
            </a:r>
            <a:r>
              <a:rPr sz="2400" b="0" spc="-10" dirty="0">
                <a:solidFill>
                  <a:srgbClr val="000000"/>
                </a:solidFill>
              </a:rPr>
              <a:t>e</a:t>
            </a:r>
            <a:r>
              <a:rPr sz="2400" b="0" dirty="0">
                <a:solidFill>
                  <a:srgbClr val="000000"/>
                </a:solidFill>
              </a:rPr>
              <a:t>r</a:t>
            </a:r>
            <a:r>
              <a:rPr sz="2400" b="0" spc="-5" dirty="0">
                <a:solidFill>
                  <a:srgbClr val="000000"/>
                </a:solidFill>
              </a:rPr>
              <a:t>li</a:t>
            </a:r>
            <a:r>
              <a:rPr sz="2400" b="0" dirty="0">
                <a:solidFill>
                  <a:srgbClr val="000000"/>
                </a:solidFill>
              </a:rPr>
              <a:t>m	</a:t>
            </a:r>
            <a:r>
              <a:rPr sz="2400" b="0" spc="-10" dirty="0">
                <a:solidFill>
                  <a:srgbClr val="000000"/>
                </a:solidFill>
              </a:rPr>
              <a:t>e</a:t>
            </a:r>
            <a:r>
              <a:rPr sz="2400" b="0" dirty="0">
                <a:solidFill>
                  <a:srgbClr val="000000"/>
                </a:solidFill>
              </a:rPr>
              <a:t>m	q</a:t>
            </a:r>
            <a:r>
              <a:rPr sz="2400" b="0" spc="-10" dirty="0">
                <a:solidFill>
                  <a:srgbClr val="000000"/>
                </a:solidFill>
              </a:rPr>
              <a:t>ua</a:t>
            </a:r>
            <a:r>
              <a:rPr sz="2400" b="0" dirty="0">
                <a:solidFill>
                  <a:srgbClr val="000000"/>
                </a:solidFill>
              </a:rPr>
              <a:t>tro  </a:t>
            </a:r>
            <a:r>
              <a:rPr sz="2400" b="0" spc="-5" dirty="0">
                <a:solidFill>
                  <a:srgbClr val="000000"/>
                </a:solidFill>
              </a:rPr>
              <a:t>zonas de ocupação (URSS, EUA, França,</a:t>
            </a:r>
            <a:r>
              <a:rPr sz="2400" b="0" spc="170" dirty="0">
                <a:solidFill>
                  <a:srgbClr val="000000"/>
                </a:solidFill>
              </a:rPr>
              <a:t> </a:t>
            </a:r>
            <a:r>
              <a:rPr sz="2400" b="0" spc="-5" dirty="0">
                <a:solidFill>
                  <a:srgbClr val="000000"/>
                </a:solidFill>
              </a:rPr>
              <a:t>Inglaterra).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788671" y="1783081"/>
            <a:ext cx="7580630" cy="4491990"/>
            <a:chOff x="788671" y="1783081"/>
            <a:chExt cx="7580630" cy="4491990"/>
          </a:xfrm>
        </p:grpSpPr>
        <p:sp>
          <p:nvSpPr>
            <p:cNvPr id="4" name="object 4"/>
            <p:cNvSpPr/>
            <p:nvPr/>
          </p:nvSpPr>
          <p:spPr>
            <a:xfrm>
              <a:off x="807720" y="1802130"/>
              <a:ext cx="7542530" cy="4453890"/>
            </a:xfrm>
            <a:custGeom>
              <a:avLst/>
              <a:gdLst/>
              <a:ahLst/>
              <a:cxnLst/>
              <a:rect l="l" t="t" r="r" b="b"/>
              <a:pathLst>
                <a:path w="7542530" h="4453890">
                  <a:moveTo>
                    <a:pt x="3770629" y="4453890"/>
                  </a:moveTo>
                  <a:lnTo>
                    <a:pt x="0" y="4453890"/>
                  </a:lnTo>
                  <a:lnTo>
                    <a:pt x="0" y="0"/>
                  </a:lnTo>
                  <a:lnTo>
                    <a:pt x="7542530" y="0"/>
                  </a:lnTo>
                  <a:lnTo>
                    <a:pt x="7542530" y="4453890"/>
                  </a:lnTo>
                  <a:lnTo>
                    <a:pt x="3770629" y="445389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6770" y="1821180"/>
              <a:ext cx="7505700" cy="4417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401" y="928369"/>
            <a:ext cx="118745" cy="1137920"/>
          </a:xfrm>
          <a:prstGeom prst="rect">
            <a:avLst/>
          </a:prstGeom>
        </p:spPr>
        <p:txBody>
          <a:bodyPr vert="horz" wrap="square" lIns="0" tIns="48255" rIns="0" bIns="0" rtlCol="0">
            <a:spAutoFit/>
          </a:bodyPr>
          <a:lstStyle/>
          <a:p>
            <a:pPr marL="12698">
              <a:spcBef>
                <a:spcPts val="380"/>
              </a:spcBef>
            </a:pPr>
            <a:r>
              <a:rPr sz="2200" dirty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  <a:p>
            <a:pPr marL="12698">
              <a:spcBef>
                <a:spcPts val="280"/>
              </a:spcBef>
            </a:pPr>
            <a:r>
              <a:rPr sz="2200" dirty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  <a:p>
            <a:pPr marL="12698">
              <a:spcBef>
                <a:spcPts val="280"/>
              </a:spcBef>
            </a:pPr>
            <a:r>
              <a:rPr sz="2200" dirty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3150" y="943610"/>
            <a:ext cx="7239634" cy="1456935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1299710">
              <a:lnSpc>
                <a:spcPct val="1106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República </a:t>
            </a:r>
            <a:r>
              <a:rPr sz="2200" spc="-5" dirty="0">
                <a:latin typeface="Arial"/>
                <a:cs typeface="Arial"/>
              </a:rPr>
              <a:t>Democrática </a:t>
            </a:r>
            <a:r>
              <a:rPr sz="2200" dirty="0">
                <a:latin typeface="Arial"/>
                <a:cs typeface="Arial"/>
              </a:rPr>
              <a:t>da </a:t>
            </a:r>
            <a:r>
              <a:rPr sz="2200" spc="-5" dirty="0">
                <a:latin typeface="Arial"/>
                <a:cs typeface="Arial"/>
              </a:rPr>
              <a:t>Alemanha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(Oriental).  </a:t>
            </a:r>
            <a:r>
              <a:rPr sz="2200" dirty="0">
                <a:latin typeface="Arial"/>
                <a:cs typeface="Arial"/>
              </a:rPr>
              <a:t>República Federal </a:t>
            </a:r>
            <a:r>
              <a:rPr sz="2200" spc="-5" dirty="0">
                <a:latin typeface="Arial"/>
                <a:cs typeface="Arial"/>
              </a:rPr>
              <a:t>da Alemanha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(Ocidental).</a:t>
            </a:r>
            <a:endParaRPr sz="2200">
              <a:latin typeface="Arial"/>
              <a:cs typeface="Arial"/>
            </a:endParaRPr>
          </a:p>
          <a:p>
            <a:pPr marL="12698" marR="5080">
              <a:lnSpc>
                <a:spcPts val="2369"/>
              </a:lnSpc>
              <a:spcBef>
                <a:spcPts val="595"/>
              </a:spcBef>
              <a:tabLst>
                <a:tab pos="932083" algn="l"/>
                <a:tab pos="1356220" algn="l"/>
                <a:tab pos="2121950" algn="l"/>
                <a:tab pos="2405130" algn="l"/>
                <a:tab pos="3576583" algn="l"/>
                <a:tab pos="4217868" algn="l"/>
                <a:tab pos="4657242" algn="l"/>
                <a:tab pos="6495377" algn="l"/>
              </a:tabLst>
            </a:pPr>
            <a:r>
              <a:rPr sz="2200" spc="-10" dirty="0">
                <a:latin typeface="Arial"/>
                <a:cs typeface="Arial"/>
              </a:rPr>
              <a:t>B</a:t>
            </a:r>
            <a:r>
              <a:rPr sz="2200" spc="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lim	se	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rn</a:t>
            </a:r>
            <a:r>
              <a:rPr sz="2200" dirty="0">
                <a:latin typeface="Arial"/>
                <a:cs typeface="Arial"/>
              </a:rPr>
              <a:t>a	o	</a:t>
            </a:r>
            <a:r>
              <a:rPr sz="2200" spc="5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spc="10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	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10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o	</a:t>
            </a:r>
            <a:r>
              <a:rPr sz="2200" spc="5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	i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spc="10" dirty="0">
                <a:latin typeface="Arial"/>
                <a:cs typeface="Arial"/>
              </a:rPr>
              <a:t>v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1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spc="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nt</a:t>
            </a:r>
            <a:r>
              <a:rPr sz="2200" dirty="0">
                <a:latin typeface="Arial"/>
                <a:cs typeface="Arial"/>
              </a:rPr>
              <a:t>os	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spc="5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rt</a:t>
            </a:r>
            <a:r>
              <a:rPr sz="2200" dirty="0">
                <a:latin typeface="Arial"/>
                <a:cs typeface="Arial"/>
              </a:rPr>
              <a:t>e-  </a:t>
            </a:r>
            <a:r>
              <a:rPr sz="2200" spc="-5" dirty="0">
                <a:latin typeface="Arial"/>
                <a:cs typeface="Arial"/>
              </a:rPr>
              <a:t>americanos, </a:t>
            </a:r>
            <a:r>
              <a:rPr sz="2200" dirty="0">
                <a:latin typeface="Arial"/>
                <a:cs typeface="Arial"/>
              </a:rPr>
              <a:t>e </a:t>
            </a:r>
            <a:r>
              <a:rPr sz="2200" spc="-5" dirty="0">
                <a:latin typeface="Arial"/>
                <a:cs typeface="Arial"/>
              </a:rPr>
              <a:t>obtém grande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desenvolvimento.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1" y="2378709"/>
            <a:ext cx="118745" cy="36068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3150" y="2393950"/>
            <a:ext cx="7239000" cy="661670"/>
          </a:xfrm>
          <a:prstGeom prst="rect">
            <a:avLst/>
          </a:prstGeom>
        </p:spPr>
        <p:txBody>
          <a:bodyPr vert="horz" wrap="square" lIns="0" tIns="51430" rIns="0" bIns="0" rtlCol="0">
            <a:spAutoFit/>
          </a:bodyPr>
          <a:lstStyle/>
          <a:p>
            <a:pPr marL="12698" marR="5080">
              <a:lnSpc>
                <a:spcPts val="2369"/>
              </a:lnSpc>
              <a:spcBef>
                <a:spcPts val="405"/>
              </a:spcBef>
              <a:tabLst>
                <a:tab pos="914305" algn="l"/>
                <a:tab pos="1706703" algn="l"/>
                <a:tab pos="2687677" algn="l"/>
                <a:tab pos="3045780" algn="l"/>
                <a:tab pos="4397554" algn="l"/>
                <a:tab pos="6930307" algn="l"/>
              </a:tabLst>
            </a:pPr>
            <a:r>
              <a:rPr sz="2200" spc="-5" dirty="0">
                <a:latin typeface="Arial"/>
                <a:cs typeface="Arial"/>
              </a:rPr>
              <a:t>1</a:t>
            </a:r>
            <a:r>
              <a:rPr sz="2200" spc="5" dirty="0">
                <a:latin typeface="Arial"/>
                <a:cs typeface="Arial"/>
              </a:rPr>
              <a:t>9</a:t>
            </a:r>
            <a:r>
              <a:rPr sz="2200" spc="-5" dirty="0">
                <a:latin typeface="Arial"/>
                <a:cs typeface="Arial"/>
              </a:rPr>
              <a:t>61</a:t>
            </a:r>
            <a:r>
              <a:rPr sz="2200" dirty="0">
                <a:latin typeface="Arial"/>
                <a:cs typeface="Arial"/>
              </a:rPr>
              <a:t>:	P</a:t>
            </a:r>
            <a:r>
              <a:rPr sz="2200" spc="-5" dirty="0">
                <a:latin typeface="Arial"/>
                <a:cs typeface="Arial"/>
              </a:rPr>
              <a:t>ar</a:t>
            </a:r>
            <a:r>
              <a:rPr sz="2200" dirty="0">
                <a:latin typeface="Arial"/>
                <a:cs typeface="Arial"/>
              </a:rPr>
              <a:t>a	</a:t>
            </a:r>
            <a:r>
              <a:rPr sz="2200" spc="1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on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	a	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g</a:t>
            </a:r>
            <a:r>
              <a:rPr sz="2200" spc="-5" dirty="0">
                <a:latin typeface="Arial"/>
                <a:cs typeface="Arial"/>
              </a:rPr>
              <a:t>ra</a:t>
            </a:r>
            <a:r>
              <a:rPr sz="2200" spc="10" dirty="0">
                <a:latin typeface="Arial"/>
                <a:cs typeface="Arial"/>
              </a:rPr>
              <a:t>ç</a:t>
            </a:r>
            <a:r>
              <a:rPr sz="2200" spc="-5" dirty="0">
                <a:latin typeface="Arial"/>
                <a:cs typeface="Arial"/>
              </a:rPr>
              <a:t>ã</a:t>
            </a:r>
            <a:r>
              <a:rPr sz="2200" dirty="0">
                <a:latin typeface="Arial"/>
                <a:cs typeface="Arial"/>
              </a:rPr>
              <a:t>o	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1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en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5" dirty="0">
                <a:latin typeface="Arial"/>
                <a:cs typeface="Arial"/>
              </a:rPr>
              <a:t>-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1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de</a:t>
            </a:r>
            <a:r>
              <a:rPr sz="2200" spc="5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ta</a:t>
            </a:r>
            <a:r>
              <a:rPr sz="2200" spc="10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,	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s  </a:t>
            </a:r>
            <a:r>
              <a:rPr sz="2200" spc="-5" dirty="0">
                <a:latin typeface="Arial"/>
                <a:cs typeface="Arial"/>
              </a:rPr>
              <a:t>comunistas </a:t>
            </a:r>
            <a:r>
              <a:rPr sz="2200" dirty="0">
                <a:latin typeface="Arial"/>
                <a:cs typeface="Arial"/>
              </a:rPr>
              <a:t>constroem um </a:t>
            </a:r>
            <a:r>
              <a:rPr sz="2200" spc="-5" dirty="0">
                <a:latin typeface="Arial"/>
                <a:cs typeface="Arial"/>
              </a:rPr>
              <a:t>muro </a:t>
            </a:r>
            <a:r>
              <a:rPr sz="2200" dirty="0">
                <a:latin typeface="Arial"/>
                <a:cs typeface="Arial"/>
              </a:rPr>
              <a:t>dividindo 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cidade.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9560" y="438150"/>
            <a:ext cx="6028690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5" dirty="0"/>
              <a:t>DIVISÃO DA</a:t>
            </a:r>
            <a:r>
              <a:rPr spc="-70" dirty="0"/>
              <a:t> </a:t>
            </a:r>
            <a:r>
              <a:rPr spc="-10" dirty="0"/>
              <a:t>ALEMANHA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26769" y="3068320"/>
            <a:ext cx="7489190" cy="3208020"/>
            <a:chOff x="826769" y="3068320"/>
            <a:chExt cx="7489190" cy="3208020"/>
          </a:xfrm>
        </p:grpSpPr>
        <p:sp>
          <p:nvSpPr>
            <p:cNvPr id="8" name="object 8"/>
            <p:cNvSpPr/>
            <p:nvPr/>
          </p:nvSpPr>
          <p:spPr>
            <a:xfrm>
              <a:off x="826769" y="4652010"/>
              <a:ext cx="3025139" cy="16243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77309" y="3068320"/>
              <a:ext cx="4438649" cy="3186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6769" y="3068320"/>
              <a:ext cx="3025139" cy="15849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70" y="643890"/>
            <a:ext cx="141605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solidFill>
                  <a:srgbClr val="333398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8568" y="581660"/>
            <a:ext cx="2667635" cy="973085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75877" marR="5080" indent="-163813">
              <a:lnSpc>
                <a:spcPct val="120200"/>
              </a:lnSpc>
              <a:spcBef>
                <a:spcPts val="100"/>
              </a:spcBef>
              <a:tabLst>
                <a:tab pos="1219708" algn="l"/>
                <a:tab pos="2286398" algn="l"/>
              </a:tabLst>
            </a:pPr>
            <a:r>
              <a:rPr sz="2600" spc="5" dirty="0">
                <a:solidFill>
                  <a:srgbClr val="333398"/>
                </a:solidFill>
              </a:rPr>
              <a:t>P</a:t>
            </a:r>
            <a:r>
              <a:rPr sz="2600" spc="-5" dirty="0">
                <a:solidFill>
                  <a:srgbClr val="333398"/>
                </a:solidFill>
              </a:rPr>
              <a:t>l</a:t>
            </a:r>
            <a:r>
              <a:rPr sz="2600" spc="10" dirty="0">
                <a:solidFill>
                  <a:srgbClr val="333398"/>
                </a:solidFill>
              </a:rPr>
              <a:t>a</a:t>
            </a:r>
            <a:r>
              <a:rPr sz="2600" dirty="0">
                <a:solidFill>
                  <a:srgbClr val="333398"/>
                </a:solidFill>
              </a:rPr>
              <a:t>no	</a:t>
            </a:r>
            <a:r>
              <a:rPr sz="2600" spc="5" dirty="0">
                <a:solidFill>
                  <a:srgbClr val="333398"/>
                </a:solidFill>
              </a:rPr>
              <a:t>M</a:t>
            </a:r>
            <a:r>
              <a:rPr sz="2600" dirty="0">
                <a:solidFill>
                  <a:srgbClr val="333398"/>
                </a:solidFill>
              </a:rPr>
              <a:t>a</a:t>
            </a:r>
            <a:r>
              <a:rPr sz="2600" spc="-5" dirty="0">
                <a:solidFill>
                  <a:srgbClr val="333398"/>
                </a:solidFill>
              </a:rPr>
              <a:t>r</a:t>
            </a:r>
            <a:r>
              <a:rPr sz="2600" dirty="0">
                <a:solidFill>
                  <a:srgbClr val="333398"/>
                </a:solidFill>
              </a:rPr>
              <a:t>s</a:t>
            </a:r>
            <a:r>
              <a:rPr sz="2600" spc="10" dirty="0">
                <a:solidFill>
                  <a:srgbClr val="333398"/>
                </a:solidFill>
              </a:rPr>
              <a:t>h</a:t>
            </a:r>
            <a:r>
              <a:rPr sz="2600" dirty="0">
                <a:solidFill>
                  <a:srgbClr val="333398"/>
                </a:solidFill>
              </a:rPr>
              <a:t>a</a:t>
            </a:r>
            <a:r>
              <a:rPr sz="2600" spc="-5" dirty="0">
                <a:solidFill>
                  <a:srgbClr val="333398"/>
                </a:solidFill>
              </a:rPr>
              <a:t>l</a:t>
            </a:r>
            <a:r>
              <a:rPr sz="2600" spc="-10" dirty="0">
                <a:solidFill>
                  <a:srgbClr val="333398"/>
                </a:solidFill>
              </a:rPr>
              <a:t>l</a:t>
            </a:r>
            <a:r>
              <a:rPr sz="2600" b="0" dirty="0">
                <a:solidFill>
                  <a:srgbClr val="000000"/>
                </a:solidFill>
              </a:rPr>
              <a:t>:  e</a:t>
            </a:r>
            <a:r>
              <a:rPr sz="2600" b="0" spc="10" dirty="0">
                <a:solidFill>
                  <a:srgbClr val="000000"/>
                </a:solidFill>
              </a:rPr>
              <a:t>c</a:t>
            </a:r>
            <a:r>
              <a:rPr sz="2600" b="0" spc="15" dirty="0">
                <a:solidFill>
                  <a:srgbClr val="000000"/>
                </a:solidFill>
              </a:rPr>
              <a:t>o</a:t>
            </a:r>
            <a:r>
              <a:rPr sz="2600" b="0" dirty="0">
                <a:solidFill>
                  <a:srgbClr val="000000"/>
                </a:solidFill>
              </a:rPr>
              <a:t>nô</a:t>
            </a:r>
            <a:r>
              <a:rPr sz="2600" b="0" spc="5" dirty="0">
                <a:solidFill>
                  <a:srgbClr val="000000"/>
                </a:solidFill>
              </a:rPr>
              <a:t>m</a:t>
            </a:r>
            <a:r>
              <a:rPr sz="2600" b="0" dirty="0">
                <a:solidFill>
                  <a:srgbClr val="000000"/>
                </a:solidFill>
              </a:rPr>
              <a:t>ico	de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1106169" y="581660"/>
            <a:ext cx="981710" cy="1453978"/>
          </a:xfrm>
          <a:prstGeom prst="rect">
            <a:avLst/>
          </a:prstGeom>
        </p:spPr>
        <p:txBody>
          <a:bodyPr vert="horz" wrap="square" lIns="0" tIns="92700" rIns="0" bIns="0" rtlCol="0">
            <a:spAutoFit/>
          </a:bodyPr>
          <a:lstStyle/>
          <a:p>
            <a:pPr marL="12698">
              <a:spcBef>
                <a:spcPts val="730"/>
              </a:spcBef>
            </a:pPr>
            <a:r>
              <a:rPr sz="2600" b="1" dirty="0">
                <a:solidFill>
                  <a:srgbClr val="333398"/>
                </a:solidFill>
                <a:latin typeface="Arial"/>
                <a:cs typeface="Arial"/>
              </a:rPr>
              <a:t>1947:</a:t>
            </a:r>
            <a:endParaRPr sz="2600">
              <a:latin typeface="Arial"/>
              <a:cs typeface="Arial"/>
            </a:endParaRPr>
          </a:p>
          <a:p>
            <a:pPr marL="12698" marR="5080">
              <a:lnSpc>
                <a:spcPct val="119900"/>
              </a:lnSpc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plano  au</a:t>
            </a:r>
            <a:r>
              <a:rPr sz="2600" spc="10" dirty="0">
                <a:latin typeface="Arial"/>
                <a:cs typeface="Arial"/>
              </a:rPr>
              <a:t>x</a:t>
            </a:r>
            <a:r>
              <a:rPr sz="2600" spc="-5" dirty="0">
                <a:latin typeface="Arial"/>
                <a:cs typeface="Arial"/>
              </a:rPr>
              <a:t>í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io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6169" y="2009140"/>
            <a:ext cx="1423670" cy="973085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>
              <a:lnSpc>
                <a:spcPct val="1199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europeus  Red</a:t>
            </a:r>
            <a:r>
              <a:rPr sz="2600" spc="15" dirty="0">
                <a:latin typeface="Arial"/>
                <a:cs typeface="Arial"/>
              </a:rPr>
              <a:t>u</a:t>
            </a:r>
            <a:r>
              <a:rPr sz="2600" spc="10" dirty="0">
                <a:latin typeface="Arial"/>
                <a:cs typeface="Arial"/>
              </a:rPr>
              <a:t>z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r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5582" y="1534160"/>
            <a:ext cx="2201545" cy="1450139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384770" marR="5080" indent="-372707" algn="r">
              <a:lnSpc>
                <a:spcPct val="119900"/>
              </a:lnSpc>
              <a:spcBef>
                <a:spcPts val="100"/>
              </a:spcBef>
              <a:tabLst>
                <a:tab pos="1210185" algn="l"/>
              </a:tabLst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1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s	pa</a:t>
            </a:r>
            <a:r>
              <a:rPr sz="2600" spc="-5" dirty="0">
                <a:latin typeface="Arial"/>
                <a:cs typeface="Arial"/>
              </a:rPr>
              <a:t>í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es  </a:t>
            </a:r>
            <a:r>
              <a:rPr sz="2600" spc="-10" dirty="0">
                <a:latin typeface="Arial"/>
                <a:cs typeface="Arial"/>
              </a:rPr>
              <a:t>(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1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en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ai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10" dirty="0">
                <a:latin typeface="Arial"/>
                <a:cs typeface="Arial"/>
              </a:rPr>
              <a:t>)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R="5080" algn="r">
              <a:spcBef>
                <a:spcPts val="620"/>
              </a:spcBef>
            </a:pPr>
            <a:r>
              <a:rPr sz="2600" dirty="0">
                <a:latin typeface="Arial"/>
                <a:cs typeface="Arial"/>
              </a:rPr>
              <a:t>po</a:t>
            </a:r>
            <a:r>
              <a:rPr sz="2600" spc="10" dirty="0">
                <a:latin typeface="Arial"/>
                <a:cs typeface="Arial"/>
              </a:rPr>
              <a:t>ss</a:t>
            </a:r>
            <a:r>
              <a:rPr sz="2600" spc="-5" dirty="0">
                <a:latin typeface="Arial"/>
                <a:cs typeface="Arial"/>
              </a:rPr>
              <a:t>ív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169" y="3037840"/>
            <a:ext cx="2898140" cy="412932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influência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soviética.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270" y="3596640"/>
            <a:ext cx="141605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6169" y="3534410"/>
            <a:ext cx="1700530" cy="1453978"/>
          </a:xfrm>
          <a:prstGeom prst="rect">
            <a:avLst/>
          </a:prstGeom>
        </p:spPr>
        <p:txBody>
          <a:bodyPr vert="horz" wrap="square" lIns="0" tIns="92700" rIns="0" bIns="0" rtlCol="0">
            <a:spAutoFit/>
          </a:bodyPr>
          <a:lstStyle/>
          <a:p>
            <a:pPr marL="12698">
              <a:spcBef>
                <a:spcPts val="730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1949:</a:t>
            </a:r>
            <a:endParaRPr sz="2600">
              <a:latin typeface="Arial"/>
              <a:cs typeface="Arial"/>
            </a:endParaRPr>
          </a:p>
          <a:p>
            <a:pPr marL="12698" marR="5080">
              <a:lnSpc>
                <a:spcPct val="119900"/>
              </a:lnSpc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(Conselho  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ên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0581" y="3534410"/>
            <a:ext cx="1755139" cy="1453978"/>
          </a:xfrm>
          <a:prstGeom prst="rect">
            <a:avLst/>
          </a:prstGeom>
        </p:spPr>
        <p:txBody>
          <a:bodyPr vert="horz" wrap="square" lIns="0" tIns="92700" rIns="0" bIns="0" rtlCol="0">
            <a:spAutoFit/>
          </a:bodyPr>
          <a:lstStyle/>
          <a:p>
            <a:pPr marL="12698">
              <a:spcBef>
                <a:spcPts val="730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COMECON</a:t>
            </a:r>
            <a:endParaRPr sz="2600">
              <a:latin typeface="Arial"/>
              <a:cs typeface="Arial"/>
            </a:endParaRPr>
          </a:p>
          <a:p>
            <a:pPr marL="102225" marR="5080" indent="977163">
              <a:lnSpc>
                <a:spcPct val="119900"/>
              </a:lnSpc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p</a:t>
            </a:r>
            <a:r>
              <a:rPr sz="2600" spc="15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  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onô</a:t>
            </a:r>
            <a:r>
              <a:rPr sz="2600" spc="10" dirty="0">
                <a:latin typeface="Arial"/>
                <a:cs typeface="Arial"/>
              </a:rPr>
              <a:t>m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170" y="4962207"/>
            <a:ext cx="3819525" cy="1086826"/>
          </a:xfrm>
          <a:prstGeom prst="rect">
            <a:avLst/>
          </a:prstGeom>
        </p:spPr>
        <p:txBody>
          <a:bodyPr vert="horz" wrap="square" lIns="0" tIns="90795" rIns="0" bIns="0" rtlCol="0">
            <a:spAutoFit/>
          </a:bodyPr>
          <a:lstStyle/>
          <a:p>
            <a:pPr marL="12698">
              <a:spcBef>
                <a:spcPts val="715"/>
              </a:spcBef>
            </a:pPr>
            <a:r>
              <a:rPr sz="2600" dirty="0">
                <a:latin typeface="Arial"/>
                <a:cs typeface="Arial"/>
              </a:rPr>
              <a:t>Mútua) – versão</a:t>
            </a:r>
            <a:r>
              <a:rPr sz="2600" spc="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soviética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760"/>
              </a:spcBef>
            </a:pPr>
            <a:r>
              <a:rPr sz="2600" dirty="0">
                <a:latin typeface="Arial"/>
                <a:cs typeface="Arial"/>
              </a:rPr>
              <a:t>do Plano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Marshall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48579" y="3644901"/>
            <a:ext cx="3108960" cy="2075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22291" y="853439"/>
            <a:ext cx="2159000" cy="2504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9880" y="530860"/>
            <a:ext cx="141605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2780" y="509271"/>
            <a:ext cx="5189855" cy="134940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lnSpc>
                <a:spcPct val="109900"/>
              </a:lnSpc>
              <a:spcBef>
                <a:spcPts val="100"/>
              </a:spcBef>
            </a:pPr>
            <a:r>
              <a:rPr sz="2600" b="1" dirty="0">
                <a:solidFill>
                  <a:srgbClr val="006FBF"/>
                </a:solidFill>
                <a:latin typeface="Arial"/>
                <a:cs typeface="Arial"/>
              </a:rPr>
              <a:t>Doutrina Truman </a:t>
            </a:r>
            <a:r>
              <a:rPr sz="2600" dirty="0">
                <a:latin typeface="Arial"/>
                <a:cs typeface="Arial"/>
              </a:rPr>
              <a:t>– EUA  apoiariam as </a:t>
            </a:r>
            <a:r>
              <a:rPr sz="2600" spc="5" dirty="0">
                <a:latin typeface="Arial"/>
                <a:cs typeface="Arial"/>
              </a:rPr>
              <a:t>nações </a:t>
            </a:r>
            <a:r>
              <a:rPr sz="2600" dirty="0">
                <a:latin typeface="Arial"/>
                <a:cs typeface="Arial"/>
              </a:rPr>
              <a:t>“livres” </a:t>
            </a:r>
            <a:r>
              <a:rPr sz="2600" spc="5" dirty="0">
                <a:latin typeface="Arial"/>
                <a:cs typeface="Arial"/>
              </a:rPr>
              <a:t>que  </a:t>
            </a:r>
            <a:r>
              <a:rPr sz="2600" dirty="0">
                <a:latin typeface="Arial"/>
                <a:cs typeface="Arial"/>
              </a:rPr>
              <a:t>desejassem resistir à</a:t>
            </a:r>
            <a:r>
              <a:rPr sz="2600" spc="459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dominação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2779" y="1816101"/>
            <a:ext cx="5189220" cy="134940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lnSpc>
                <a:spcPct val="1099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comunista. Combate ao  comunismo em qualquer lugar do  </a:t>
            </a:r>
            <a:r>
              <a:rPr sz="2600" spc="-5" dirty="0">
                <a:latin typeface="Arial"/>
                <a:cs typeface="Arial"/>
              </a:rPr>
              <a:t>planeta.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9880" y="3745229"/>
            <a:ext cx="141605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2779" y="3723640"/>
            <a:ext cx="5188585" cy="2240459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lnSpc>
                <a:spcPct val="109900"/>
              </a:lnSpc>
              <a:spcBef>
                <a:spcPts val="100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KOMINFORM </a:t>
            </a:r>
            <a:r>
              <a:rPr sz="2600" dirty="0">
                <a:latin typeface="Arial"/>
                <a:cs typeface="Arial"/>
              </a:rPr>
              <a:t>(Comitê de  Informação dos </a:t>
            </a:r>
            <a:r>
              <a:rPr sz="2600" spc="-5" dirty="0">
                <a:latin typeface="Arial"/>
                <a:cs typeface="Arial"/>
              </a:rPr>
              <a:t>Partidos  </a:t>
            </a:r>
            <a:r>
              <a:rPr sz="2600" dirty="0">
                <a:latin typeface="Arial"/>
                <a:cs typeface="Arial"/>
              </a:rPr>
              <a:t>Comunistas e Operários) – União  de PC’s europeus para </a:t>
            </a:r>
            <a:r>
              <a:rPr sz="2600" spc="-5" dirty="0">
                <a:latin typeface="Arial"/>
                <a:cs typeface="Arial"/>
              </a:rPr>
              <a:t>evitar </a:t>
            </a:r>
            <a:r>
              <a:rPr sz="2600" dirty="0">
                <a:latin typeface="Arial"/>
                <a:cs typeface="Arial"/>
              </a:rPr>
              <a:t>a  influência dos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EUA.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2800" y="621031"/>
            <a:ext cx="1959610" cy="283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" y="3572509"/>
            <a:ext cx="1979930" cy="2664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4381" y="582931"/>
            <a:ext cx="2035810" cy="5763260"/>
            <a:chOff x="754381" y="582931"/>
            <a:chExt cx="2035810" cy="5763260"/>
          </a:xfrm>
        </p:grpSpPr>
        <p:sp>
          <p:nvSpPr>
            <p:cNvPr id="3" name="object 3"/>
            <p:cNvSpPr/>
            <p:nvPr/>
          </p:nvSpPr>
          <p:spPr>
            <a:xfrm>
              <a:off x="773430" y="601980"/>
              <a:ext cx="1997710" cy="2889250"/>
            </a:xfrm>
            <a:custGeom>
              <a:avLst/>
              <a:gdLst/>
              <a:ahLst/>
              <a:cxnLst/>
              <a:rect l="l" t="t" r="r" b="b"/>
              <a:pathLst>
                <a:path w="1997710" h="2889250">
                  <a:moveTo>
                    <a:pt x="998219" y="2889250"/>
                  </a:moveTo>
                  <a:lnTo>
                    <a:pt x="0" y="2889250"/>
                  </a:lnTo>
                  <a:lnTo>
                    <a:pt x="0" y="0"/>
                  </a:lnTo>
                  <a:lnTo>
                    <a:pt x="1997709" y="0"/>
                  </a:lnTo>
                  <a:lnTo>
                    <a:pt x="1997709" y="2889250"/>
                  </a:lnTo>
                  <a:lnTo>
                    <a:pt x="998219" y="288925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2480" y="621030"/>
              <a:ext cx="1960880" cy="2851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5970" y="3502660"/>
              <a:ext cx="1995170" cy="2824480"/>
            </a:xfrm>
            <a:custGeom>
              <a:avLst/>
              <a:gdLst/>
              <a:ahLst/>
              <a:cxnLst/>
              <a:rect l="l" t="t" r="r" b="b"/>
              <a:pathLst>
                <a:path w="1995170" h="2824479">
                  <a:moveTo>
                    <a:pt x="998219" y="2824479"/>
                  </a:moveTo>
                  <a:lnTo>
                    <a:pt x="0" y="2824479"/>
                  </a:lnTo>
                  <a:lnTo>
                    <a:pt x="0" y="0"/>
                  </a:lnTo>
                  <a:lnTo>
                    <a:pt x="1995170" y="0"/>
                  </a:lnTo>
                  <a:lnTo>
                    <a:pt x="1995170" y="2824479"/>
                  </a:lnTo>
                  <a:lnTo>
                    <a:pt x="998219" y="2824479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5020" y="3520439"/>
              <a:ext cx="1957070" cy="2787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854961" y="4317529"/>
          <a:ext cx="5547360" cy="763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1630"/>
                <a:gridCol w="3037205"/>
                <a:gridCol w="898525"/>
              </a:tblGrid>
              <a:tr h="381932">
                <a:tc>
                  <a:txBody>
                    <a:bodyPr/>
                    <a:lstStyle/>
                    <a:p>
                      <a:pPr marL="31750">
                        <a:lnSpc>
                          <a:spcPts val="2875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europeu.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2875"/>
                        </a:lnSpc>
                        <a:tabLst>
                          <a:tab pos="1849755" algn="l"/>
                        </a:tabLst>
                      </a:pPr>
                      <a:r>
                        <a:rPr sz="2600" spc="5" dirty="0">
                          <a:latin typeface="Arial"/>
                          <a:cs typeface="Arial"/>
                        </a:rPr>
                        <a:t>Membros:	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URSS,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875"/>
                        </a:lnSpc>
                      </a:pPr>
                      <a:r>
                        <a:rPr sz="26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600" spc="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6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81932">
                <a:tc>
                  <a:txBody>
                    <a:bodyPr/>
                    <a:lstStyle/>
                    <a:p>
                      <a:pPr marL="31750">
                        <a:lnSpc>
                          <a:spcPts val="2905"/>
                        </a:lnSpc>
                        <a:tabLst>
                          <a:tab pos="878205" algn="l"/>
                        </a:tabLst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ALE	OR.,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2905"/>
                        </a:lnSpc>
                        <a:tabLst>
                          <a:tab pos="1123950" algn="l"/>
                          <a:tab pos="2153285" algn="l"/>
                        </a:tabLst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BUL,	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HUN,	TCH,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2905"/>
                        </a:lnSpc>
                      </a:pPr>
                      <a:r>
                        <a:rPr sz="2600" spc="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L,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874011" y="3877309"/>
            <a:ext cx="5507355" cy="1660856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1290186" algn="l"/>
                <a:tab pos="2398147" algn="l"/>
                <a:tab pos="2994985" algn="l"/>
                <a:tab pos="4198820" algn="l"/>
                <a:tab pos="4794388" algn="l"/>
              </a:tabLst>
            </a:pPr>
            <a:r>
              <a:rPr sz="2600" dirty="0">
                <a:latin typeface="Arial"/>
                <a:cs typeface="Arial"/>
              </a:rPr>
              <a:t>alian</a:t>
            </a:r>
            <a:r>
              <a:rPr sz="2600" spc="10" dirty="0">
                <a:latin typeface="Arial"/>
                <a:cs typeface="Arial"/>
              </a:rPr>
              <a:t>ç</a:t>
            </a:r>
            <a:r>
              <a:rPr sz="2600" dirty="0">
                <a:latin typeface="Arial"/>
                <a:cs typeface="Arial"/>
              </a:rPr>
              <a:t>a	</a:t>
            </a:r>
            <a:r>
              <a:rPr sz="2600" spc="10" dirty="0">
                <a:latin typeface="Arial"/>
                <a:cs typeface="Arial"/>
              </a:rPr>
              <a:t>m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	de	pa</a:t>
            </a:r>
            <a:r>
              <a:rPr sz="2600" spc="-5" dirty="0">
                <a:latin typeface="Arial"/>
                <a:cs typeface="Arial"/>
              </a:rPr>
              <a:t>í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es	do	le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te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2500">
              <a:latin typeface="Arial"/>
              <a:cs typeface="Arial"/>
            </a:endParaRPr>
          </a:p>
          <a:p>
            <a:pPr marL="12698"/>
            <a:r>
              <a:rPr sz="2600" dirty="0">
                <a:latin typeface="Arial"/>
                <a:cs typeface="Arial"/>
              </a:rPr>
              <a:t>ROM (CUB e MON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posteriormente).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74010" y="510540"/>
            <a:ext cx="5509260" cy="12279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spcBef>
                <a:spcPts val="100"/>
              </a:spcBef>
            </a:pPr>
            <a:r>
              <a:rPr sz="2600" dirty="0">
                <a:solidFill>
                  <a:srgbClr val="333398"/>
                </a:solidFill>
              </a:rPr>
              <a:t>1949: OTAN </a:t>
            </a:r>
            <a:r>
              <a:rPr sz="2600" b="0" dirty="0">
                <a:solidFill>
                  <a:srgbClr val="000000"/>
                </a:solidFill>
              </a:rPr>
              <a:t>(Organização do  Tratado do Atlântico Norte) – aliança  </a:t>
            </a:r>
            <a:r>
              <a:rPr sz="2600" b="0" spc="-5" dirty="0">
                <a:solidFill>
                  <a:srgbClr val="000000"/>
                </a:solidFill>
              </a:rPr>
              <a:t>militar </a:t>
            </a:r>
            <a:r>
              <a:rPr sz="2600" b="0" dirty="0">
                <a:solidFill>
                  <a:srgbClr val="000000"/>
                </a:solidFill>
              </a:rPr>
              <a:t>de países capitalistas.</a:t>
            </a:r>
            <a:r>
              <a:rPr sz="2600" b="0" spc="-10" dirty="0">
                <a:solidFill>
                  <a:srgbClr val="000000"/>
                </a:solidFill>
              </a:rPr>
              <a:t> </a:t>
            </a:r>
            <a:r>
              <a:rPr sz="2600" b="0" spc="-5" dirty="0">
                <a:solidFill>
                  <a:srgbClr val="000000"/>
                </a:solidFill>
              </a:rPr>
              <a:t>Início:</a:t>
            </a:r>
            <a:endParaRPr sz="260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854960" y="1741969"/>
          <a:ext cx="5544818" cy="765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3605"/>
                <a:gridCol w="970280"/>
                <a:gridCol w="952500"/>
                <a:gridCol w="918844"/>
                <a:gridCol w="993775"/>
                <a:gridCol w="805814"/>
              </a:tblGrid>
              <a:tr h="382567">
                <a:tc>
                  <a:txBody>
                    <a:bodyPr/>
                    <a:lstStyle/>
                    <a:p>
                      <a:pPr marL="31750">
                        <a:lnSpc>
                          <a:spcPts val="2875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EUA,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2875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CAN,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2875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ING,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ts val="2875"/>
                        </a:lnSpc>
                      </a:pPr>
                      <a:r>
                        <a:rPr sz="26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2875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BEL,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875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L,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82567">
                <a:tc>
                  <a:txBody>
                    <a:bodyPr/>
                    <a:lstStyle/>
                    <a:p>
                      <a:pPr marL="31750">
                        <a:lnSpc>
                          <a:spcPts val="2910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LUX,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2910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DIN,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2910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NOR,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2910"/>
                        </a:lnSpc>
                      </a:pPr>
                      <a:r>
                        <a:rPr sz="26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N,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2910"/>
                        </a:lnSpc>
                      </a:pPr>
                      <a:r>
                        <a:rPr sz="2600" spc="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26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,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2910"/>
                        </a:lnSpc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TA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874010" y="2490471"/>
            <a:ext cx="224663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1552414" algn="l"/>
              </a:tabLst>
            </a:pPr>
            <a:r>
              <a:rPr sz="2600" spc="5" dirty="0">
                <a:latin typeface="Arial"/>
                <a:cs typeface="Arial"/>
              </a:rPr>
              <a:t>(</a:t>
            </a:r>
            <a:r>
              <a:rPr sz="2600" spc="-5" dirty="0">
                <a:latin typeface="Arial"/>
                <a:cs typeface="Arial"/>
              </a:rPr>
              <a:t>G</a:t>
            </a:r>
            <a:r>
              <a:rPr sz="2600" spc="10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,	T</a:t>
            </a:r>
            <a:r>
              <a:rPr sz="2600" spc="10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6208" y="2490471"/>
            <a:ext cx="2666365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817795" algn="l"/>
                <a:tab pos="2064806" algn="l"/>
              </a:tabLst>
            </a:pPr>
            <a:r>
              <a:rPr sz="2600" dirty="0">
                <a:latin typeface="Arial"/>
                <a:cs typeface="Arial"/>
              </a:rPr>
              <a:t>e	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LE	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C.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74010" y="2688589"/>
            <a:ext cx="5507990" cy="1214120"/>
          </a:xfrm>
          <a:prstGeom prst="rect">
            <a:avLst/>
          </a:prstGeom>
        </p:spPr>
        <p:txBody>
          <a:bodyPr vert="horz" wrap="square" lIns="0" tIns="210798" rIns="0" bIns="0" rtlCol="0">
            <a:spAutoFit/>
          </a:bodyPr>
          <a:lstStyle/>
          <a:p>
            <a:pPr marL="12698">
              <a:spcBef>
                <a:spcPts val="1660"/>
              </a:spcBef>
            </a:pPr>
            <a:r>
              <a:rPr sz="2600" dirty="0">
                <a:latin typeface="Arial"/>
                <a:cs typeface="Arial"/>
              </a:rPr>
              <a:t>Posteriormente).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1560"/>
              </a:spcBef>
              <a:tabLst>
                <a:tab pos="1135262" algn="l"/>
                <a:tab pos="2570213" algn="l"/>
                <a:tab pos="3306736" algn="l"/>
                <a:tab pos="5309955" algn="l"/>
              </a:tabLst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19</a:t>
            </a:r>
            <a:r>
              <a:rPr sz="2600" b="1" spc="1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5:	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CT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E	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AR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SÓV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	</a:t>
            </a:r>
            <a:r>
              <a:rPr sz="2600" dirty="0"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770" y="1131569"/>
            <a:ext cx="7490459" cy="5193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3560" y="438150"/>
            <a:ext cx="5520055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10" dirty="0"/>
              <a:t>ALIANÇAS</a:t>
            </a:r>
            <a:r>
              <a:rPr spc="-70" dirty="0"/>
              <a:t> </a:t>
            </a:r>
            <a:r>
              <a:rPr spc="-5" dirty="0"/>
              <a:t>MILITARES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19" y="1375409"/>
            <a:ext cx="7481570" cy="2847994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lnSpc>
                <a:spcPct val="999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Processo </a:t>
            </a:r>
            <a:r>
              <a:rPr sz="2600" spc="-5" dirty="0">
                <a:latin typeface="Arial"/>
                <a:cs typeface="Arial"/>
              </a:rPr>
              <a:t>pelo </a:t>
            </a:r>
            <a:r>
              <a:rPr sz="2600" dirty="0">
                <a:latin typeface="Arial"/>
                <a:cs typeface="Arial"/>
              </a:rPr>
              <a:t>qual </a:t>
            </a:r>
            <a:r>
              <a:rPr sz="2600" spc="5" dirty="0">
                <a:latin typeface="Arial"/>
                <a:cs typeface="Arial"/>
              </a:rPr>
              <a:t>um </a:t>
            </a:r>
            <a:r>
              <a:rPr sz="2600" dirty="0">
                <a:latin typeface="Arial"/>
                <a:cs typeface="Arial"/>
              </a:rPr>
              <a:t>país </a:t>
            </a:r>
            <a:r>
              <a:rPr sz="2600" spc="5" dirty="0">
                <a:latin typeface="Arial"/>
                <a:cs typeface="Arial"/>
              </a:rPr>
              <a:t>busca </a:t>
            </a:r>
            <a:r>
              <a:rPr sz="2600" dirty="0">
                <a:latin typeface="Arial"/>
                <a:cs typeface="Arial"/>
              </a:rPr>
              <a:t>armar-se </a:t>
            </a:r>
            <a:r>
              <a:rPr sz="2600" spc="5" dirty="0">
                <a:latin typeface="Arial"/>
                <a:cs typeface="Arial"/>
              </a:rPr>
              <a:t>com  </a:t>
            </a:r>
            <a:r>
              <a:rPr sz="2600" dirty="0">
                <a:latin typeface="Arial"/>
                <a:cs typeface="Arial"/>
              </a:rPr>
              <a:t>o </a:t>
            </a:r>
            <a:r>
              <a:rPr sz="2600" spc="-5" dirty="0">
                <a:latin typeface="Arial"/>
                <a:cs typeface="Arial"/>
              </a:rPr>
              <a:t>intuito </a:t>
            </a:r>
            <a:r>
              <a:rPr sz="2600" dirty="0">
                <a:latin typeface="Arial"/>
                <a:cs typeface="Arial"/>
              </a:rPr>
              <a:t>de proteger-se de </a:t>
            </a:r>
            <a:r>
              <a:rPr sz="2600" spc="-5" dirty="0">
                <a:latin typeface="Arial"/>
                <a:cs typeface="Arial"/>
              </a:rPr>
              <a:t>outro. </a:t>
            </a:r>
            <a:r>
              <a:rPr sz="2600" dirty="0">
                <a:latin typeface="Arial"/>
                <a:cs typeface="Arial"/>
              </a:rPr>
              <a:t>Ao </a:t>
            </a:r>
            <a:r>
              <a:rPr sz="2600" spc="5" dirty="0">
                <a:latin typeface="Arial"/>
                <a:cs typeface="Arial"/>
              </a:rPr>
              <a:t>mesmo  </a:t>
            </a:r>
            <a:r>
              <a:rPr sz="2600" dirty="0">
                <a:latin typeface="Arial"/>
                <a:cs typeface="Arial"/>
              </a:rPr>
              <a:t>tempo, um </a:t>
            </a:r>
            <a:r>
              <a:rPr sz="2600" spc="-5" dirty="0">
                <a:latin typeface="Arial"/>
                <a:cs typeface="Arial"/>
              </a:rPr>
              <a:t>país </a:t>
            </a:r>
            <a:r>
              <a:rPr sz="2600" dirty="0">
                <a:latin typeface="Arial"/>
                <a:cs typeface="Arial"/>
              </a:rPr>
              <a:t>sente-se ameaçado pelo aumento  do poder </a:t>
            </a:r>
            <a:r>
              <a:rPr sz="2600" spc="-5" dirty="0">
                <a:latin typeface="Arial"/>
                <a:cs typeface="Arial"/>
              </a:rPr>
              <a:t>militar </a:t>
            </a:r>
            <a:r>
              <a:rPr sz="2600" dirty="0">
                <a:latin typeface="Arial"/>
                <a:cs typeface="Arial"/>
              </a:rPr>
              <a:t>do </a:t>
            </a:r>
            <a:r>
              <a:rPr sz="2600" spc="-5" dirty="0">
                <a:latin typeface="Arial"/>
                <a:cs typeface="Arial"/>
              </a:rPr>
              <a:t>outro, </a:t>
            </a:r>
            <a:r>
              <a:rPr sz="2600" dirty="0">
                <a:latin typeface="Arial"/>
                <a:cs typeface="Arial"/>
              </a:rPr>
              <a:t>investindo em </a:t>
            </a:r>
            <a:r>
              <a:rPr sz="2600" spc="5" dirty="0">
                <a:latin typeface="Arial"/>
                <a:cs typeface="Arial"/>
              </a:rPr>
              <a:t>seu  </a:t>
            </a:r>
            <a:r>
              <a:rPr sz="2600" dirty="0">
                <a:latin typeface="Arial"/>
                <a:cs typeface="Arial"/>
              </a:rPr>
              <a:t>aparato de defesa. Com isso, surge um círculo  vicioso, no qual ambos países </a:t>
            </a:r>
            <a:r>
              <a:rPr sz="2600" spc="5" dirty="0">
                <a:latin typeface="Arial"/>
                <a:cs typeface="Arial"/>
              </a:rPr>
              <a:t>se </a:t>
            </a:r>
            <a:r>
              <a:rPr sz="2600" dirty="0">
                <a:latin typeface="Arial"/>
                <a:cs typeface="Arial"/>
              </a:rPr>
              <a:t>armam </a:t>
            </a:r>
            <a:r>
              <a:rPr sz="2600" spc="5" dirty="0">
                <a:latin typeface="Arial"/>
                <a:cs typeface="Arial"/>
              </a:rPr>
              <a:t>em  </a:t>
            </a:r>
            <a:r>
              <a:rPr sz="2600" dirty="0">
                <a:latin typeface="Arial"/>
                <a:cs typeface="Arial"/>
              </a:rPr>
              <a:t>decorrência da desconfiança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mútua.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0950" y="510540"/>
            <a:ext cx="6645275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5" dirty="0"/>
              <a:t>CORRIDA</a:t>
            </a:r>
            <a:r>
              <a:rPr spc="-70" dirty="0"/>
              <a:t> </a:t>
            </a:r>
            <a:r>
              <a:rPr spc="-10" dirty="0"/>
              <a:t>ARMAMENTISTA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70891" y="3788409"/>
            <a:ext cx="7617459" cy="2519680"/>
            <a:chOff x="770890" y="3788409"/>
            <a:chExt cx="7617459" cy="2519680"/>
          </a:xfrm>
        </p:grpSpPr>
        <p:sp>
          <p:nvSpPr>
            <p:cNvPr id="5" name="object 5"/>
            <p:cNvSpPr/>
            <p:nvPr/>
          </p:nvSpPr>
          <p:spPr>
            <a:xfrm>
              <a:off x="6611619" y="3788409"/>
              <a:ext cx="1776729" cy="2519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0890" y="4160519"/>
              <a:ext cx="5816600" cy="21475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690" y="984250"/>
            <a:ext cx="7491095" cy="1632924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lnSpc>
                <a:spcPct val="99900"/>
              </a:lnSpc>
              <a:spcBef>
                <a:spcPts val="100"/>
              </a:spcBef>
            </a:pPr>
            <a:r>
              <a:rPr sz="2600" b="1" dirty="0">
                <a:solidFill>
                  <a:srgbClr val="000066"/>
                </a:solidFill>
                <a:latin typeface="Arial"/>
                <a:cs typeface="Arial"/>
              </a:rPr>
              <a:t>Estados Unidos </a:t>
            </a:r>
            <a:r>
              <a:rPr sz="2600" dirty="0">
                <a:latin typeface="Arial"/>
                <a:cs typeface="Arial"/>
              </a:rPr>
              <a:t>e a </a:t>
            </a:r>
            <a:r>
              <a:rPr sz="2600" b="1" dirty="0">
                <a:solidFill>
                  <a:srgbClr val="FF3300"/>
                </a:solidFill>
                <a:latin typeface="Arial"/>
                <a:cs typeface="Arial"/>
              </a:rPr>
              <a:t>União Soviética</a:t>
            </a:r>
            <a:r>
              <a:rPr sz="2600" dirty="0">
                <a:latin typeface="Arial"/>
                <a:cs typeface="Arial"/>
              </a:rPr>
              <a:t>,  disputavam poder tanto em armas, quanto em  tecnologia diversificada, </a:t>
            </a:r>
            <a:r>
              <a:rPr sz="2600" spc="5" dirty="0">
                <a:latin typeface="Arial"/>
                <a:cs typeface="Arial"/>
              </a:rPr>
              <a:t>como por </a:t>
            </a:r>
            <a:r>
              <a:rPr sz="2600" dirty="0">
                <a:latin typeface="Arial"/>
                <a:cs typeface="Arial"/>
              </a:rPr>
              <a:t>exemplo:  foguetes. Enquanto </a:t>
            </a:r>
            <a:r>
              <a:rPr sz="2600" spc="5" dirty="0">
                <a:latin typeface="Arial"/>
                <a:cs typeface="Arial"/>
              </a:rPr>
              <a:t>um </a:t>
            </a:r>
            <a:r>
              <a:rPr sz="2600" spc="-5" dirty="0">
                <a:latin typeface="Arial"/>
                <a:cs typeface="Arial"/>
              </a:rPr>
              <a:t>país </a:t>
            </a:r>
            <a:r>
              <a:rPr sz="2600" dirty="0">
                <a:latin typeface="Arial"/>
                <a:cs typeface="Arial"/>
              </a:rPr>
              <a:t>fabricava um</a:t>
            </a:r>
            <a:r>
              <a:rPr sz="2600" spc="35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foguete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1690" y="2567940"/>
            <a:ext cx="7491095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929543" algn="l"/>
                <a:tab pos="2196237" algn="l"/>
                <a:tab pos="2634342" algn="l"/>
                <a:tab pos="3532138" algn="l"/>
                <a:tab pos="3970242" algn="l"/>
                <a:tab pos="4977249" algn="l"/>
                <a:tab pos="6723953" algn="l"/>
              </a:tabLst>
            </a:pPr>
            <a:r>
              <a:rPr sz="2600" dirty="0">
                <a:latin typeface="Arial"/>
                <a:cs typeface="Arial"/>
              </a:rPr>
              <a:t>pa</a:t>
            </a:r>
            <a:r>
              <a:rPr sz="2600" spc="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	c</a:t>
            </a:r>
            <a:r>
              <a:rPr sz="2600" spc="1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egar	à	Lu</a:t>
            </a:r>
            <a:r>
              <a:rPr sz="2600" spc="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,	o	ou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ro	</a:t>
            </a:r>
            <a:r>
              <a:rPr sz="2600" spc="15" dirty="0">
                <a:latin typeface="Arial"/>
                <a:cs typeface="Arial"/>
              </a:rPr>
              <a:t>p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ep</a:t>
            </a:r>
            <a:r>
              <a:rPr sz="2600" spc="15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0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a	ou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1690" y="2758440"/>
            <a:ext cx="7282815" cy="3605529"/>
          </a:xfrm>
          <a:prstGeom prst="rect">
            <a:avLst/>
          </a:prstGeom>
        </p:spPr>
        <p:txBody>
          <a:bodyPr vert="horz" wrap="square" lIns="0" tIns="218417" rIns="0" bIns="0" rtlCol="0">
            <a:spAutoFit/>
          </a:bodyPr>
          <a:lstStyle/>
          <a:p>
            <a:pPr marL="12698">
              <a:spcBef>
                <a:spcPts val="1720"/>
              </a:spcBef>
            </a:pPr>
            <a:r>
              <a:rPr sz="2600" dirty="0">
                <a:latin typeface="Arial"/>
                <a:cs typeface="Arial"/>
              </a:rPr>
              <a:t>foguete, melhor, para levar um homem à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Lua.</a:t>
            </a:r>
            <a:endParaRPr sz="2600">
              <a:latin typeface="Arial"/>
              <a:cs typeface="Arial"/>
            </a:endParaRPr>
          </a:p>
          <a:p>
            <a:pPr marL="206353" algn="ctr">
              <a:spcBef>
                <a:spcPts val="1620"/>
              </a:spcBef>
            </a:pPr>
            <a:r>
              <a:rPr sz="2600" b="1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PRINCIPAIS</a:t>
            </a:r>
            <a:r>
              <a:rPr sz="2600" b="1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FATOS</a:t>
            </a:r>
            <a:endParaRPr sz="2600">
              <a:latin typeface="Arial"/>
              <a:cs typeface="Arial"/>
            </a:endParaRPr>
          </a:p>
          <a:p>
            <a:pPr marL="12698" marR="1020974"/>
            <a:r>
              <a:rPr sz="2600" dirty="0">
                <a:latin typeface="Arial"/>
                <a:cs typeface="Arial"/>
              </a:rPr>
              <a:t>1957-URSS: 1° </a:t>
            </a:r>
            <a:r>
              <a:rPr sz="2600" spc="-5" dirty="0">
                <a:latin typeface="Arial"/>
                <a:cs typeface="Arial"/>
              </a:rPr>
              <a:t>satélite artificial </a:t>
            </a:r>
            <a:r>
              <a:rPr sz="2600" dirty="0">
                <a:latin typeface="Arial"/>
                <a:cs typeface="Arial"/>
              </a:rPr>
              <a:t>no espaço  (Sputnik), 1° ser vivo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(Laika)</a:t>
            </a:r>
            <a:endParaRPr sz="2600">
              <a:latin typeface="Arial"/>
              <a:cs typeface="Arial"/>
            </a:endParaRPr>
          </a:p>
          <a:p>
            <a:pPr marL="12698">
              <a:lnSpc>
                <a:spcPts val="3115"/>
              </a:lnSpc>
            </a:pPr>
            <a:r>
              <a:rPr sz="2600" dirty="0">
                <a:latin typeface="Arial"/>
                <a:cs typeface="Arial"/>
              </a:rPr>
              <a:t>1958-EUA: Explorer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 marL="12698" marR="5080">
              <a:lnSpc>
                <a:spcPts val="312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1961-URSS: 1° homem no espaço </a:t>
            </a:r>
            <a:r>
              <a:rPr sz="2600" spc="-5" dirty="0">
                <a:latin typeface="Arial"/>
                <a:cs typeface="Arial"/>
              </a:rPr>
              <a:t>(Yuri </a:t>
            </a:r>
            <a:r>
              <a:rPr sz="2600" dirty="0">
                <a:latin typeface="Arial"/>
                <a:cs typeface="Arial"/>
              </a:rPr>
              <a:t>Gagarin)  1969-EUA: Chegada do homem à</a:t>
            </a:r>
            <a:endParaRPr sz="2600">
              <a:latin typeface="Arial"/>
              <a:cs typeface="Arial"/>
            </a:endParaRPr>
          </a:p>
          <a:p>
            <a:pPr marL="104128">
              <a:lnSpc>
                <a:spcPts val="3014"/>
              </a:lnSpc>
            </a:pPr>
            <a:r>
              <a:rPr sz="2600" dirty="0">
                <a:latin typeface="Arial"/>
                <a:cs typeface="Arial"/>
              </a:rPr>
              <a:t>lua (Apolo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XI)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24380" y="438150"/>
            <a:ext cx="5097780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2519419" algn="l"/>
              </a:tabLst>
            </a:pPr>
            <a:r>
              <a:rPr spc="-10" dirty="0"/>
              <a:t>CORRIDA	ESPACIAL</a:t>
            </a:r>
          </a:p>
        </p:txBody>
      </p:sp>
      <p:sp>
        <p:nvSpPr>
          <p:cNvPr id="6" name="object 6"/>
          <p:cNvSpPr/>
          <p:nvPr/>
        </p:nvSpPr>
        <p:spPr>
          <a:xfrm>
            <a:off x="5939790" y="4436109"/>
            <a:ext cx="2468880" cy="1871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320" y="3429000"/>
            <a:ext cx="7606030" cy="2811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2320" y="621031"/>
            <a:ext cx="7606030" cy="2640330"/>
            <a:chOff x="782319" y="621030"/>
            <a:chExt cx="7606030" cy="2640330"/>
          </a:xfrm>
        </p:grpSpPr>
        <p:sp>
          <p:nvSpPr>
            <p:cNvPr id="4" name="object 4"/>
            <p:cNvSpPr/>
            <p:nvPr/>
          </p:nvSpPr>
          <p:spPr>
            <a:xfrm>
              <a:off x="782319" y="621030"/>
              <a:ext cx="2852420" cy="26403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5349" y="621030"/>
              <a:ext cx="2865120" cy="26403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12179" y="621030"/>
              <a:ext cx="2376170" cy="26403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511" y="1083310"/>
            <a:ext cx="4131945" cy="2670213"/>
          </a:xfrm>
          <a:prstGeom prst="rect">
            <a:avLst/>
          </a:prstGeom>
        </p:spPr>
        <p:txBody>
          <a:bodyPr vert="horz" wrap="square" lIns="0" tIns="54605" rIns="0" bIns="0" rtlCol="0">
            <a:spAutoFit/>
          </a:bodyPr>
          <a:lstStyle/>
          <a:p>
            <a:pPr marL="12698">
              <a:spcBef>
                <a:spcPts val="430"/>
              </a:spcBef>
            </a:pPr>
            <a:r>
              <a:rPr sz="2600" i="1" dirty="0">
                <a:latin typeface="Arial"/>
                <a:cs typeface="Arial"/>
              </a:rPr>
              <a:t>Período:</a:t>
            </a:r>
            <a:r>
              <a:rPr sz="2600" i="1" spc="-2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1950-1953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30"/>
              </a:spcBef>
            </a:pPr>
            <a:r>
              <a:rPr sz="2600" i="1" dirty="0">
                <a:latin typeface="Arial"/>
                <a:cs typeface="Arial"/>
              </a:rPr>
              <a:t>Perdas humanas: 2</a:t>
            </a:r>
            <a:r>
              <a:rPr sz="2600" i="1" spc="-5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milhões</a:t>
            </a:r>
            <a:endParaRPr sz="2600">
              <a:latin typeface="Arial"/>
              <a:cs typeface="Arial"/>
            </a:endParaRPr>
          </a:p>
          <a:p>
            <a:pPr marL="12698" marR="1407014">
              <a:lnSpc>
                <a:spcPct val="110600"/>
              </a:lnSpc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Norte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(Comunista)  Sul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(Capitalista)</a:t>
            </a:r>
            <a:endParaRPr sz="2600">
              <a:latin typeface="Arial"/>
              <a:cs typeface="Arial"/>
            </a:endParaRPr>
          </a:p>
          <a:p>
            <a:pPr marL="12698" marR="460327">
              <a:lnSpc>
                <a:spcPct val="1106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CHI + URSS – pró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norte.  EUA + ONU – pró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sul.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609" y="1065530"/>
            <a:ext cx="135890" cy="3169658"/>
          </a:xfrm>
          <a:prstGeom prst="rect">
            <a:avLst/>
          </a:prstGeom>
        </p:spPr>
        <p:txBody>
          <a:bodyPr vert="horz" wrap="square" lIns="0" tIns="54605" rIns="0" bIns="0" rtlCol="0">
            <a:spAutoFit/>
          </a:bodyPr>
          <a:lstStyle/>
          <a:p>
            <a:pPr marL="12698">
              <a:spcBef>
                <a:spcPts val="43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3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4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3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4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3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4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2511" y="3757930"/>
            <a:ext cx="2605405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Sem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vencedores.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8501" y="438150"/>
            <a:ext cx="5210175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222925" algn="l"/>
              </a:tabLst>
            </a:pPr>
            <a:r>
              <a:rPr spc="-15" dirty="0"/>
              <a:t>G</a:t>
            </a:r>
            <a:r>
              <a:rPr spc="-10" dirty="0"/>
              <a:t>U</a:t>
            </a:r>
            <a:r>
              <a:rPr dirty="0"/>
              <a:t>E</a:t>
            </a:r>
            <a:r>
              <a:rPr spc="-10" dirty="0"/>
              <a:t>RR</a:t>
            </a:r>
            <a:r>
              <a:rPr dirty="0"/>
              <a:t>A</a:t>
            </a:r>
            <a:r>
              <a:rPr spc="-10" dirty="0"/>
              <a:t> D</a:t>
            </a:r>
            <a:r>
              <a:rPr dirty="0"/>
              <a:t>A	</a:t>
            </a:r>
            <a:r>
              <a:rPr spc="-10" dirty="0"/>
              <a:t>C</a:t>
            </a:r>
            <a:r>
              <a:rPr dirty="0"/>
              <a:t>O</a:t>
            </a:r>
            <a:r>
              <a:rPr spc="-10" dirty="0"/>
              <a:t>RÉ</a:t>
            </a:r>
            <a:r>
              <a:rPr spc="5" dirty="0"/>
              <a:t>I</a:t>
            </a:r>
            <a:r>
              <a:rPr dirty="0"/>
              <a:t>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182871" y="1230631"/>
            <a:ext cx="3172460" cy="5044440"/>
            <a:chOff x="5182871" y="1230631"/>
            <a:chExt cx="3172460" cy="5044440"/>
          </a:xfrm>
        </p:grpSpPr>
        <p:sp>
          <p:nvSpPr>
            <p:cNvPr id="7" name="object 7"/>
            <p:cNvSpPr/>
            <p:nvPr/>
          </p:nvSpPr>
          <p:spPr>
            <a:xfrm>
              <a:off x="5201919" y="1249680"/>
              <a:ext cx="3134360" cy="5006340"/>
            </a:xfrm>
            <a:custGeom>
              <a:avLst/>
              <a:gdLst/>
              <a:ahLst/>
              <a:cxnLst/>
              <a:rect l="l" t="t" r="r" b="b"/>
              <a:pathLst>
                <a:path w="3134359" h="5006340">
                  <a:moveTo>
                    <a:pt x="1567179" y="5006340"/>
                  </a:moveTo>
                  <a:lnTo>
                    <a:pt x="0" y="5006340"/>
                  </a:lnTo>
                  <a:lnTo>
                    <a:pt x="0" y="0"/>
                  </a:lnTo>
                  <a:lnTo>
                    <a:pt x="3134359" y="0"/>
                  </a:lnTo>
                  <a:lnTo>
                    <a:pt x="3134359" y="5006340"/>
                  </a:lnTo>
                  <a:lnTo>
                    <a:pt x="1567179" y="500634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0969" y="1268730"/>
              <a:ext cx="3097529" cy="49695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446021" y="4142741"/>
            <a:ext cx="2687320" cy="2132330"/>
            <a:chOff x="2446021" y="4142741"/>
            <a:chExt cx="2687320" cy="2132330"/>
          </a:xfrm>
        </p:grpSpPr>
        <p:sp>
          <p:nvSpPr>
            <p:cNvPr id="10" name="object 10"/>
            <p:cNvSpPr/>
            <p:nvPr/>
          </p:nvSpPr>
          <p:spPr>
            <a:xfrm>
              <a:off x="2465069" y="4161790"/>
              <a:ext cx="2649220" cy="2094230"/>
            </a:xfrm>
            <a:custGeom>
              <a:avLst/>
              <a:gdLst/>
              <a:ahLst/>
              <a:cxnLst/>
              <a:rect l="l" t="t" r="r" b="b"/>
              <a:pathLst>
                <a:path w="2649220" h="2094229">
                  <a:moveTo>
                    <a:pt x="1324609" y="2094230"/>
                  </a:moveTo>
                  <a:lnTo>
                    <a:pt x="0" y="2094230"/>
                  </a:lnTo>
                  <a:lnTo>
                    <a:pt x="0" y="0"/>
                  </a:lnTo>
                  <a:lnTo>
                    <a:pt x="2649220" y="0"/>
                  </a:lnTo>
                  <a:lnTo>
                    <a:pt x="2649220" y="2094230"/>
                  </a:lnTo>
                  <a:lnTo>
                    <a:pt x="1324609" y="209423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84119" y="4180840"/>
              <a:ext cx="2612389" cy="2057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480" y="1235709"/>
            <a:ext cx="1885314" cy="1508760"/>
          </a:xfrm>
          <a:prstGeom prst="rect">
            <a:avLst/>
          </a:prstGeom>
        </p:spPr>
        <p:txBody>
          <a:bodyPr vert="horz" wrap="square" lIns="0" tIns="330165" rIns="0" bIns="0" rtlCol="0">
            <a:spAutoFit/>
          </a:bodyPr>
          <a:lstStyle/>
          <a:p>
            <a:pPr algn="ctr">
              <a:spcBef>
                <a:spcPts val="2600"/>
              </a:spcBef>
            </a:pPr>
            <a:r>
              <a:rPr sz="4000" b="1" spc="-10" dirty="0">
                <a:solidFill>
                  <a:srgbClr val="00AFEF"/>
                </a:solidFill>
                <a:latin typeface="Arial"/>
                <a:cs typeface="Arial"/>
              </a:rPr>
              <a:t>EUA</a:t>
            </a:r>
            <a:endParaRPr sz="4000" dirty="0">
              <a:latin typeface="Arial"/>
              <a:cs typeface="Arial"/>
            </a:endParaRPr>
          </a:p>
          <a:p>
            <a:pPr algn="ctr">
              <a:spcBef>
                <a:spcPts val="1499"/>
              </a:spcBef>
            </a:pPr>
            <a:r>
              <a:rPr sz="2400" b="1" spc="-5" dirty="0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sz="2400" b="1" spc="-1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EF"/>
                </a:solidFill>
                <a:latin typeface="Arial"/>
                <a:cs typeface="Arial"/>
              </a:rPr>
              <a:t>PI</a:t>
            </a:r>
            <a:r>
              <a:rPr sz="2400" b="1" spc="5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0950" y="2760642"/>
            <a:ext cx="23749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b="1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6729" y="1235709"/>
            <a:ext cx="1955800" cy="1508760"/>
          </a:xfrm>
          <a:prstGeom prst="rect">
            <a:avLst/>
          </a:prstGeom>
        </p:spPr>
        <p:txBody>
          <a:bodyPr vert="horz" wrap="square" lIns="0" tIns="330165" rIns="0" bIns="0" rtlCol="0">
            <a:spAutoFit/>
          </a:bodyPr>
          <a:lstStyle/>
          <a:p>
            <a:pPr marL="2540" algn="ctr">
              <a:spcBef>
                <a:spcPts val="2600"/>
              </a:spcBef>
            </a:pP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URSS</a:t>
            </a:r>
            <a:endParaRPr sz="4000">
              <a:latin typeface="Arial"/>
              <a:cs typeface="Arial"/>
            </a:endParaRPr>
          </a:p>
          <a:p>
            <a:pPr algn="ctr">
              <a:spcBef>
                <a:spcPts val="1499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COMUNISMO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8672" y="2814321"/>
            <a:ext cx="3605529" cy="2164080"/>
            <a:chOff x="788671" y="2814321"/>
            <a:chExt cx="3605529" cy="2164080"/>
          </a:xfrm>
        </p:grpSpPr>
        <p:sp>
          <p:nvSpPr>
            <p:cNvPr id="6" name="object 6"/>
            <p:cNvSpPr/>
            <p:nvPr/>
          </p:nvSpPr>
          <p:spPr>
            <a:xfrm>
              <a:off x="807720" y="2833369"/>
              <a:ext cx="3567429" cy="2125980"/>
            </a:xfrm>
            <a:custGeom>
              <a:avLst/>
              <a:gdLst/>
              <a:ahLst/>
              <a:cxnLst/>
              <a:rect l="l" t="t" r="r" b="b"/>
              <a:pathLst>
                <a:path w="3567429" h="2125979">
                  <a:moveTo>
                    <a:pt x="1783080" y="2125979"/>
                  </a:moveTo>
                  <a:lnTo>
                    <a:pt x="0" y="2125979"/>
                  </a:lnTo>
                  <a:lnTo>
                    <a:pt x="0" y="0"/>
                  </a:lnTo>
                  <a:lnTo>
                    <a:pt x="3567429" y="0"/>
                  </a:lnTo>
                  <a:lnTo>
                    <a:pt x="3567429" y="2125979"/>
                  </a:lnTo>
                  <a:lnTo>
                    <a:pt x="1783080" y="2125979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6770" y="2852419"/>
              <a:ext cx="3529329" cy="2087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749802" y="2830832"/>
            <a:ext cx="3605529" cy="2148840"/>
            <a:chOff x="4749801" y="2830831"/>
            <a:chExt cx="3605529" cy="2148840"/>
          </a:xfrm>
        </p:grpSpPr>
        <p:sp>
          <p:nvSpPr>
            <p:cNvPr id="9" name="object 9"/>
            <p:cNvSpPr/>
            <p:nvPr/>
          </p:nvSpPr>
          <p:spPr>
            <a:xfrm>
              <a:off x="4768849" y="2849880"/>
              <a:ext cx="3567429" cy="2110740"/>
            </a:xfrm>
            <a:custGeom>
              <a:avLst/>
              <a:gdLst/>
              <a:ahLst/>
              <a:cxnLst/>
              <a:rect l="l" t="t" r="r" b="b"/>
              <a:pathLst>
                <a:path w="3567429" h="2110740">
                  <a:moveTo>
                    <a:pt x="1783079" y="2110740"/>
                  </a:moveTo>
                  <a:lnTo>
                    <a:pt x="0" y="2110740"/>
                  </a:lnTo>
                  <a:lnTo>
                    <a:pt x="0" y="0"/>
                  </a:lnTo>
                  <a:lnTo>
                    <a:pt x="3567429" y="0"/>
                  </a:lnTo>
                  <a:lnTo>
                    <a:pt x="3567429" y="2110740"/>
                  </a:lnTo>
                  <a:lnTo>
                    <a:pt x="1783079" y="211074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87899" y="2867660"/>
              <a:ext cx="3529329" cy="20739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82390" y="1087120"/>
            <a:ext cx="1306830" cy="20066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13000" spc="10" dirty="0">
                <a:latin typeface="Caliban"/>
                <a:cs typeface="Caliban"/>
              </a:rPr>
              <a:t>X</a:t>
            </a:r>
            <a:endParaRPr sz="13000">
              <a:latin typeface="Caliban"/>
              <a:cs typeface="Calib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05839" y="339091"/>
            <a:ext cx="7089140" cy="12446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8000" spc="5" dirty="0">
                <a:solidFill>
                  <a:srgbClr val="000000"/>
                </a:solidFill>
              </a:rPr>
              <a:t>GUERRA</a:t>
            </a:r>
            <a:r>
              <a:rPr sz="8000" spc="-70" dirty="0">
                <a:solidFill>
                  <a:srgbClr val="000000"/>
                </a:solidFill>
              </a:rPr>
              <a:t> </a:t>
            </a:r>
            <a:r>
              <a:rPr sz="8000" spc="-5" dirty="0">
                <a:solidFill>
                  <a:srgbClr val="000000"/>
                </a:solidFill>
              </a:rPr>
              <a:t>FRIA</a:t>
            </a:r>
            <a:endParaRPr sz="8000" dirty="0"/>
          </a:p>
        </p:txBody>
      </p:sp>
      <p:sp>
        <p:nvSpPr>
          <p:cNvPr id="13" name="object 13"/>
          <p:cNvSpPr txBox="1"/>
          <p:nvPr/>
        </p:nvSpPr>
        <p:spPr>
          <a:xfrm>
            <a:off x="882651" y="5114290"/>
            <a:ext cx="7309484" cy="813041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432389" marR="5080" indent="-420327"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Conflito político, </a:t>
            </a:r>
            <a:r>
              <a:rPr sz="2600" dirty="0">
                <a:latin typeface="Arial"/>
                <a:cs typeface="Arial"/>
              </a:rPr>
              <a:t>ideológico e </a:t>
            </a:r>
            <a:r>
              <a:rPr sz="2600" spc="-5" dirty="0">
                <a:latin typeface="Arial"/>
                <a:cs typeface="Arial"/>
              </a:rPr>
              <a:t>militar entre </a:t>
            </a:r>
            <a:r>
              <a:rPr sz="2600" dirty="0">
                <a:latin typeface="Arial"/>
                <a:cs typeface="Arial"/>
              </a:rPr>
              <a:t>as duas  grandes potências no pós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II </a:t>
            </a:r>
            <a:r>
              <a:rPr sz="2600" dirty="0">
                <a:latin typeface="Arial"/>
                <a:cs typeface="Arial"/>
              </a:rPr>
              <a:t>Guerra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 smtClean="0">
                <a:latin typeface="Arial"/>
                <a:cs typeface="Arial"/>
              </a:rPr>
              <a:t>Mundial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1" y="438150"/>
            <a:ext cx="5210175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222925" algn="l"/>
              </a:tabLst>
            </a:pPr>
            <a:r>
              <a:rPr spc="-15" dirty="0"/>
              <a:t>G</a:t>
            </a:r>
            <a:r>
              <a:rPr spc="-10" dirty="0"/>
              <a:t>U</a:t>
            </a:r>
            <a:r>
              <a:rPr dirty="0"/>
              <a:t>E</a:t>
            </a:r>
            <a:r>
              <a:rPr spc="-10" dirty="0"/>
              <a:t>RR</a:t>
            </a:r>
            <a:r>
              <a:rPr dirty="0"/>
              <a:t>A</a:t>
            </a:r>
            <a:r>
              <a:rPr spc="-10" dirty="0"/>
              <a:t> D</a:t>
            </a:r>
            <a:r>
              <a:rPr dirty="0"/>
              <a:t>A	</a:t>
            </a:r>
            <a:r>
              <a:rPr spc="-10" dirty="0"/>
              <a:t>C</a:t>
            </a:r>
            <a:r>
              <a:rPr dirty="0"/>
              <a:t>O</a:t>
            </a:r>
            <a:r>
              <a:rPr spc="-10" dirty="0"/>
              <a:t>RÉ</a:t>
            </a:r>
            <a:r>
              <a:rPr spc="5" dirty="0"/>
              <a:t>I</a:t>
            </a:r>
            <a:r>
              <a:rPr dirty="0"/>
              <a:t>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88672" y="1103632"/>
            <a:ext cx="7581900" cy="5171440"/>
            <a:chOff x="788671" y="1103631"/>
            <a:chExt cx="7581900" cy="5171440"/>
          </a:xfrm>
        </p:grpSpPr>
        <p:sp>
          <p:nvSpPr>
            <p:cNvPr id="4" name="object 4"/>
            <p:cNvSpPr/>
            <p:nvPr/>
          </p:nvSpPr>
          <p:spPr>
            <a:xfrm>
              <a:off x="807720" y="1122680"/>
              <a:ext cx="3999229" cy="3262629"/>
            </a:xfrm>
            <a:custGeom>
              <a:avLst/>
              <a:gdLst/>
              <a:ahLst/>
              <a:cxnLst/>
              <a:rect l="l" t="t" r="r" b="b"/>
              <a:pathLst>
                <a:path w="3999229" h="3262629">
                  <a:moveTo>
                    <a:pt x="1998980" y="3262630"/>
                  </a:moveTo>
                  <a:lnTo>
                    <a:pt x="0" y="3262630"/>
                  </a:lnTo>
                  <a:lnTo>
                    <a:pt x="0" y="0"/>
                  </a:lnTo>
                  <a:lnTo>
                    <a:pt x="3999229" y="0"/>
                  </a:lnTo>
                  <a:lnTo>
                    <a:pt x="3999229" y="3262630"/>
                  </a:lnTo>
                  <a:lnTo>
                    <a:pt x="1998980" y="326263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6770" y="1141730"/>
              <a:ext cx="3961129" cy="32245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31590" y="3790950"/>
              <a:ext cx="4519930" cy="2465070"/>
            </a:xfrm>
            <a:custGeom>
              <a:avLst/>
              <a:gdLst/>
              <a:ahLst/>
              <a:cxnLst/>
              <a:rect l="l" t="t" r="r" b="b"/>
              <a:pathLst>
                <a:path w="4519930" h="2465070">
                  <a:moveTo>
                    <a:pt x="2260600" y="2465070"/>
                  </a:moveTo>
                  <a:lnTo>
                    <a:pt x="0" y="2465070"/>
                  </a:lnTo>
                  <a:lnTo>
                    <a:pt x="0" y="0"/>
                  </a:lnTo>
                  <a:lnTo>
                    <a:pt x="4519930" y="0"/>
                  </a:lnTo>
                  <a:lnTo>
                    <a:pt x="4519930" y="2465070"/>
                  </a:lnTo>
                  <a:lnTo>
                    <a:pt x="2260600" y="246507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1910" y="3808729"/>
              <a:ext cx="4481830" cy="2428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32679" y="1111250"/>
              <a:ext cx="3168650" cy="25323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84679" y="4527550"/>
              <a:ext cx="1824990" cy="1709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609" y="1065530"/>
            <a:ext cx="135890" cy="2266502"/>
          </a:xfrm>
          <a:prstGeom prst="rect">
            <a:avLst/>
          </a:prstGeom>
        </p:spPr>
        <p:txBody>
          <a:bodyPr vert="horz" wrap="square" lIns="0" tIns="54605" rIns="0" bIns="0" rtlCol="0">
            <a:spAutoFit/>
          </a:bodyPr>
          <a:lstStyle/>
          <a:p>
            <a:pPr marL="12698">
              <a:spcBef>
                <a:spcPts val="43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3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4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3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4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2511" y="1083310"/>
            <a:ext cx="4131945" cy="2247880"/>
          </a:xfrm>
          <a:prstGeom prst="rect">
            <a:avLst/>
          </a:prstGeom>
        </p:spPr>
        <p:txBody>
          <a:bodyPr vert="horz" wrap="square" lIns="0" tIns="54605" rIns="0" bIns="0" rtlCol="0">
            <a:spAutoFit/>
          </a:bodyPr>
          <a:lstStyle/>
          <a:p>
            <a:pPr marL="12698">
              <a:spcBef>
                <a:spcPts val="430"/>
              </a:spcBef>
            </a:pPr>
            <a:r>
              <a:rPr sz="2600" dirty="0">
                <a:latin typeface="Arial"/>
                <a:cs typeface="Arial"/>
              </a:rPr>
              <a:t>Período: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1964-1975</a:t>
            </a:r>
            <a:endParaRPr sz="2600">
              <a:latin typeface="Arial"/>
              <a:cs typeface="Arial"/>
            </a:endParaRPr>
          </a:p>
          <a:p>
            <a:pPr marL="12698" marR="5080">
              <a:lnSpc>
                <a:spcPts val="3460"/>
              </a:lnSpc>
              <a:spcBef>
                <a:spcPts val="160"/>
              </a:spcBef>
            </a:pPr>
            <a:r>
              <a:rPr sz="2600" dirty="0">
                <a:latin typeface="Arial"/>
                <a:cs typeface="Arial"/>
              </a:rPr>
              <a:t>Perdas humanas: 3 milhões  Norte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(Comunista)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160"/>
              </a:spcBef>
            </a:pPr>
            <a:r>
              <a:rPr sz="2600" dirty="0">
                <a:latin typeface="Arial"/>
                <a:cs typeface="Arial"/>
              </a:rPr>
              <a:t>Sul</a:t>
            </a:r>
            <a:r>
              <a:rPr sz="2600" spc="-5" dirty="0">
                <a:latin typeface="Arial"/>
                <a:cs typeface="Arial"/>
              </a:rPr>
              <a:t> (Capitalista)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40"/>
              </a:spcBef>
            </a:pPr>
            <a:r>
              <a:rPr sz="2600" spc="-10" dirty="0">
                <a:latin typeface="Arial"/>
                <a:cs typeface="Arial"/>
              </a:rPr>
              <a:t>Vitória </a:t>
            </a:r>
            <a:r>
              <a:rPr sz="2600" dirty="0">
                <a:latin typeface="Arial"/>
                <a:cs typeface="Arial"/>
              </a:rPr>
              <a:t>do Norte.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0410" y="438150"/>
            <a:ext cx="5125720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2350527" algn="l"/>
              </a:tabLst>
            </a:pPr>
            <a:r>
              <a:rPr spc="-10" dirty="0"/>
              <a:t>GUERRA	</a:t>
            </a:r>
            <a:r>
              <a:rPr spc="-5" dirty="0"/>
              <a:t>DO</a:t>
            </a:r>
            <a:r>
              <a:rPr spc="-75" dirty="0"/>
              <a:t> </a:t>
            </a:r>
            <a:r>
              <a:rPr spc="-10" dirty="0"/>
              <a:t>VIETNÃ</a:t>
            </a:r>
          </a:p>
        </p:txBody>
      </p:sp>
      <p:sp>
        <p:nvSpPr>
          <p:cNvPr id="5" name="object 5"/>
          <p:cNvSpPr/>
          <p:nvPr/>
        </p:nvSpPr>
        <p:spPr>
          <a:xfrm>
            <a:off x="3851910" y="1940561"/>
            <a:ext cx="4507230" cy="4348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0410" y="438150"/>
            <a:ext cx="5125720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2350527" algn="l"/>
              </a:tabLst>
            </a:pPr>
            <a:r>
              <a:rPr spc="-10" dirty="0"/>
              <a:t>GUERRA	</a:t>
            </a:r>
            <a:r>
              <a:rPr spc="-5" dirty="0"/>
              <a:t>DO</a:t>
            </a:r>
            <a:r>
              <a:rPr spc="-75" dirty="0"/>
              <a:t> </a:t>
            </a:r>
            <a:r>
              <a:rPr spc="-10" dirty="0"/>
              <a:t>VIETNÃ</a:t>
            </a:r>
          </a:p>
        </p:txBody>
      </p:sp>
      <p:sp>
        <p:nvSpPr>
          <p:cNvPr id="3" name="object 3"/>
          <p:cNvSpPr/>
          <p:nvPr/>
        </p:nvSpPr>
        <p:spPr>
          <a:xfrm>
            <a:off x="760730" y="1062990"/>
            <a:ext cx="3740150" cy="243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3120" y="1051560"/>
            <a:ext cx="3732529" cy="2448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701" y="3572510"/>
            <a:ext cx="3726179" cy="2701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3121" y="3572509"/>
            <a:ext cx="3745229" cy="2697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3620" y="1959138"/>
            <a:ext cx="18415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sz="2600" dirty="0"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6671" y="1934210"/>
            <a:ext cx="3275329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1864802" algn="l"/>
              </a:tabLst>
            </a:pPr>
            <a:r>
              <a:rPr sz="2600" dirty="0">
                <a:latin typeface="Arial"/>
                <a:cs typeface="Arial"/>
              </a:rPr>
              <a:t>19</a:t>
            </a:r>
            <a:r>
              <a:rPr sz="2600" spc="15" dirty="0">
                <a:latin typeface="Arial"/>
                <a:cs typeface="Arial"/>
              </a:rPr>
              <a:t>4</a:t>
            </a:r>
            <a:r>
              <a:rPr sz="2600" dirty="0">
                <a:latin typeface="Arial"/>
                <a:cs typeface="Arial"/>
              </a:rPr>
              <a:t>7</a:t>
            </a:r>
            <a:r>
              <a:rPr sz="2600" spc="-10" dirty="0">
                <a:latin typeface="Arial"/>
                <a:cs typeface="Arial"/>
              </a:rPr>
              <a:t>-</a:t>
            </a:r>
            <a:r>
              <a:rPr sz="2600" dirty="0">
                <a:latin typeface="Arial"/>
                <a:cs typeface="Arial"/>
              </a:rPr>
              <a:t>19</a:t>
            </a:r>
            <a:r>
              <a:rPr sz="2600" spc="15" dirty="0">
                <a:latin typeface="Arial"/>
                <a:cs typeface="Arial"/>
              </a:rPr>
              <a:t>4</a:t>
            </a:r>
            <a:r>
              <a:rPr sz="2600" dirty="0">
                <a:latin typeface="Arial"/>
                <a:cs typeface="Arial"/>
              </a:rPr>
              <a:t>9:	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il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8962" y="2349500"/>
            <a:ext cx="1093470" cy="856644"/>
          </a:xfrm>
          <a:prstGeom prst="rect">
            <a:avLst/>
          </a:prstGeom>
        </p:spPr>
        <p:txBody>
          <a:bodyPr vert="horz" wrap="square" lIns="0" tIns="10159" rIns="0" bIns="0" rtlCol="0">
            <a:spAutoFit/>
          </a:bodyPr>
          <a:lstStyle/>
          <a:p>
            <a:pPr marL="12698" marR="5080" indent="53970">
              <a:lnSpc>
                <a:spcPts val="3270"/>
              </a:lnSpc>
              <a:spcBef>
                <a:spcPts val="80"/>
              </a:spcBef>
            </a:pPr>
            <a:r>
              <a:rPr sz="2600" dirty="0">
                <a:latin typeface="Arial"/>
                <a:cs typeface="Arial"/>
              </a:rPr>
              <a:t>g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1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os  ha</a:t>
            </a:r>
            <a:r>
              <a:rPr sz="2600" spc="10" dirty="0">
                <a:latin typeface="Arial"/>
                <a:cs typeface="Arial"/>
              </a:rPr>
              <a:t>v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6670" y="2349500"/>
            <a:ext cx="1758314" cy="1253490"/>
          </a:xfrm>
          <a:prstGeom prst="rect">
            <a:avLst/>
          </a:prstGeom>
        </p:spPr>
        <p:txBody>
          <a:bodyPr vert="horz" wrap="square" lIns="0" tIns="10159" rIns="0" bIns="0" rtlCol="0">
            <a:spAutoFit/>
          </a:bodyPr>
          <a:lstStyle/>
          <a:p>
            <a:pPr marL="12698" marR="61588">
              <a:lnSpc>
                <a:spcPts val="3270"/>
              </a:lnSpc>
              <a:spcBef>
                <a:spcPts val="80"/>
              </a:spcBef>
            </a:pP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uni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as  não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0"/>
              </a:spcBef>
            </a:pPr>
            <a:r>
              <a:rPr sz="2600" dirty="0">
                <a:latin typeface="Arial"/>
                <a:cs typeface="Arial"/>
              </a:rPr>
              <a:t>concordado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0324" y="3181350"/>
            <a:ext cx="1271905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909224" algn="l"/>
              </a:tabLst>
            </a:pP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om	as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6671" y="3576321"/>
            <a:ext cx="3275965" cy="2565119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8" marR="5080" algn="just">
              <a:lnSpc>
                <a:spcPct val="104900"/>
              </a:lnSpc>
              <a:spcBef>
                <a:spcPts val="105"/>
              </a:spcBef>
              <a:tabLst>
                <a:tab pos="2414020" algn="l"/>
              </a:tabLst>
            </a:pPr>
            <a:r>
              <a:rPr sz="2600" dirty="0">
                <a:latin typeface="Arial"/>
                <a:cs typeface="Arial"/>
              </a:rPr>
              <a:t>decisões </a:t>
            </a:r>
            <a:r>
              <a:rPr sz="2600" spc="5" dirty="0">
                <a:latin typeface="Arial"/>
                <a:cs typeface="Arial"/>
              </a:rPr>
              <a:t>de </a:t>
            </a:r>
            <a:r>
              <a:rPr sz="2600" dirty="0">
                <a:latin typeface="Arial"/>
                <a:cs typeface="Arial"/>
              </a:rPr>
              <a:t>Stalin </a:t>
            </a:r>
            <a:r>
              <a:rPr sz="2600" spc="5" dirty="0">
                <a:latin typeface="Arial"/>
                <a:cs typeface="Arial"/>
              </a:rPr>
              <a:t>na  </a:t>
            </a:r>
            <a:r>
              <a:rPr sz="2600" dirty="0">
                <a:latin typeface="Arial"/>
                <a:cs typeface="Arial"/>
              </a:rPr>
              <a:t>conferência de </a:t>
            </a:r>
            <a:r>
              <a:rPr sz="2600" spc="-5" dirty="0">
                <a:latin typeface="Arial"/>
                <a:cs typeface="Arial"/>
              </a:rPr>
              <a:t>Yalta  </a:t>
            </a:r>
            <a:r>
              <a:rPr sz="2600" spc="-10" dirty="0">
                <a:latin typeface="Arial"/>
                <a:cs typeface="Arial"/>
              </a:rPr>
              <a:t>(</a:t>
            </a:r>
            <a:r>
              <a:rPr sz="2600" spc="-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10" dirty="0">
                <a:latin typeface="Arial"/>
                <a:cs typeface="Arial"/>
              </a:rPr>
              <a:t>v</a:t>
            </a:r>
            <a:r>
              <a:rPr sz="2600" spc="15" dirty="0">
                <a:latin typeface="Arial"/>
                <a:cs typeface="Arial"/>
              </a:rPr>
              <a:t>e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ei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o	</a:t>
            </a:r>
            <a:r>
              <a:rPr sz="2600" spc="15" dirty="0">
                <a:latin typeface="Arial"/>
                <a:cs typeface="Arial"/>
              </a:rPr>
              <a:t>1</a:t>
            </a:r>
            <a:r>
              <a:rPr sz="2600" dirty="0">
                <a:latin typeface="Arial"/>
                <a:cs typeface="Arial"/>
              </a:rPr>
              <a:t>945)  colocando a Grécia  sob a influência </a:t>
            </a:r>
            <a:r>
              <a:rPr sz="2600" spc="5" dirty="0">
                <a:latin typeface="Arial"/>
                <a:cs typeface="Arial"/>
              </a:rPr>
              <a:t>do  </a:t>
            </a:r>
            <a:r>
              <a:rPr sz="2600" dirty="0">
                <a:latin typeface="Arial"/>
                <a:cs typeface="Arial"/>
              </a:rPr>
              <a:t>bloco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capitalista.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88671" y="1935481"/>
            <a:ext cx="4253230" cy="4356100"/>
            <a:chOff x="788671" y="1935481"/>
            <a:chExt cx="4253230" cy="4356100"/>
          </a:xfrm>
        </p:grpSpPr>
        <p:sp>
          <p:nvSpPr>
            <p:cNvPr id="9" name="object 9"/>
            <p:cNvSpPr/>
            <p:nvPr/>
          </p:nvSpPr>
          <p:spPr>
            <a:xfrm>
              <a:off x="807720" y="1954530"/>
              <a:ext cx="4215130" cy="4318000"/>
            </a:xfrm>
            <a:custGeom>
              <a:avLst/>
              <a:gdLst/>
              <a:ahLst/>
              <a:cxnLst/>
              <a:rect l="l" t="t" r="r" b="b"/>
              <a:pathLst>
                <a:path w="4215130" h="4318000">
                  <a:moveTo>
                    <a:pt x="2106930" y="4318000"/>
                  </a:moveTo>
                  <a:lnTo>
                    <a:pt x="0" y="4318000"/>
                  </a:lnTo>
                  <a:lnTo>
                    <a:pt x="0" y="0"/>
                  </a:lnTo>
                  <a:lnTo>
                    <a:pt x="4215130" y="0"/>
                  </a:lnTo>
                  <a:lnTo>
                    <a:pt x="4215130" y="4318000"/>
                  </a:lnTo>
                  <a:lnTo>
                    <a:pt x="2106930" y="431800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6770" y="1973580"/>
              <a:ext cx="4177029" cy="4279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52880" y="541020"/>
            <a:ext cx="6169660" cy="1289869"/>
          </a:xfrm>
          <a:prstGeom prst="rect">
            <a:avLst/>
          </a:prstGeom>
        </p:spPr>
        <p:txBody>
          <a:bodyPr vert="horz" wrap="square" lIns="0" tIns="9524" rIns="0" bIns="0" rtlCol="0">
            <a:spAutoFit/>
          </a:bodyPr>
          <a:lstStyle/>
          <a:p>
            <a:pPr marL="589219" marR="5080" indent="-576520">
              <a:lnSpc>
                <a:spcPts val="5030"/>
              </a:lnSpc>
              <a:spcBef>
                <a:spcPts val="75"/>
              </a:spcBef>
              <a:tabLst>
                <a:tab pos="2704185" algn="l"/>
              </a:tabLst>
            </a:pPr>
            <a:r>
              <a:rPr spc="-10" dirty="0"/>
              <a:t>INTERVENÇÃO </a:t>
            </a:r>
            <a:r>
              <a:rPr spc="-5" dirty="0"/>
              <a:t>DOS </a:t>
            </a:r>
            <a:r>
              <a:rPr spc="-10" dirty="0"/>
              <a:t>EUA  </a:t>
            </a:r>
            <a:r>
              <a:rPr spc="-5" dirty="0"/>
              <a:t>GRÉCIA	</a:t>
            </a:r>
            <a:r>
              <a:rPr dirty="0"/>
              <a:t>e</a:t>
            </a:r>
            <a:r>
              <a:rPr spc="-15" dirty="0"/>
              <a:t> </a:t>
            </a:r>
            <a:r>
              <a:rPr spc="-10" dirty="0"/>
              <a:t>TURQUIA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1231900"/>
            <a:ext cx="3267075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 </a:t>
            </a:r>
            <a:r>
              <a:rPr sz="2600" spc="5" dirty="0">
                <a:latin typeface="Arial"/>
                <a:cs typeface="Arial"/>
              </a:rPr>
              <a:t>EUA </a:t>
            </a:r>
            <a:r>
              <a:rPr sz="2600" dirty="0">
                <a:latin typeface="Arial"/>
                <a:cs typeface="Arial"/>
              </a:rPr>
              <a:t>nos anos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1950.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6169" y="1670051"/>
            <a:ext cx="2585085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“Caça às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Bruxas”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269" y="1609089"/>
            <a:ext cx="135890" cy="904240"/>
          </a:xfrm>
          <a:prstGeom prst="rect">
            <a:avLst/>
          </a:prstGeom>
        </p:spPr>
        <p:txBody>
          <a:bodyPr vert="horz" wrap="square" lIns="0" tIns="55875" rIns="0" bIns="0" rtlCol="0">
            <a:spAutoFit/>
          </a:bodyPr>
          <a:lstStyle/>
          <a:p>
            <a:pPr marL="12698">
              <a:spcBef>
                <a:spcPts val="44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4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6170" y="2109470"/>
            <a:ext cx="3532504" cy="775847"/>
          </a:xfrm>
          <a:prstGeom prst="rect">
            <a:avLst/>
          </a:prstGeom>
        </p:spPr>
        <p:txBody>
          <a:bodyPr vert="horz" wrap="square" lIns="0" tIns="57144" rIns="0" bIns="0" rtlCol="0">
            <a:spAutoFit/>
          </a:bodyPr>
          <a:lstStyle/>
          <a:p>
            <a:pPr marL="12698" marR="5080">
              <a:lnSpc>
                <a:spcPts val="2809"/>
              </a:lnSpc>
              <a:spcBef>
                <a:spcPts val="450"/>
              </a:spcBef>
              <a:tabLst>
                <a:tab pos="2448306" algn="l"/>
              </a:tabLst>
            </a:pP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ena</a:t>
            </a:r>
            <a:r>
              <a:rPr sz="2600" spc="1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or	</a:t>
            </a:r>
            <a:r>
              <a:rPr sz="2600" spc="10" dirty="0">
                <a:latin typeface="Arial"/>
                <a:cs typeface="Arial"/>
              </a:rPr>
              <a:t>J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1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h  Eugene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McCarthy.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269" y="2886710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5107940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70" y="2904491"/>
            <a:ext cx="3532504" cy="2652388"/>
          </a:xfrm>
          <a:prstGeom prst="rect">
            <a:avLst/>
          </a:prstGeom>
        </p:spPr>
        <p:txBody>
          <a:bodyPr vert="horz" wrap="square" lIns="0" tIns="52700" rIns="0" bIns="0" rtlCol="0">
            <a:spAutoFit/>
          </a:bodyPr>
          <a:lstStyle/>
          <a:p>
            <a:pPr marL="12698" marR="5080">
              <a:lnSpc>
                <a:spcPct val="89900"/>
              </a:lnSpc>
              <a:spcBef>
                <a:spcPts val="415"/>
              </a:spcBef>
              <a:tabLst>
                <a:tab pos="1673687" algn="l"/>
                <a:tab pos="2163220" algn="l"/>
                <a:tab pos="2302272" algn="l"/>
                <a:tab pos="2837520" algn="l"/>
              </a:tabLst>
            </a:pPr>
            <a:r>
              <a:rPr sz="2600" spc="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1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10" dirty="0">
                <a:latin typeface="Arial"/>
                <a:cs typeface="Arial"/>
              </a:rPr>
              <a:t>ç</a:t>
            </a:r>
            <a:r>
              <a:rPr sz="2600" dirty="0">
                <a:latin typeface="Arial"/>
                <a:cs typeface="Arial"/>
              </a:rPr>
              <a:t>ões	nos	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10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A  a artistas, intelectuais e  funcionários de setores  governamentais  s</a:t>
            </a:r>
            <a:r>
              <a:rPr sz="2600" spc="1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ei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os	de		l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1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0" dirty="0">
                <a:latin typeface="Arial"/>
                <a:cs typeface="Arial"/>
              </a:rPr>
              <a:t>ç</a:t>
            </a:r>
            <a:r>
              <a:rPr sz="2600" dirty="0">
                <a:latin typeface="Arial"/>
                <a:cs typeface="Arial"/>
              </a:rPr>
              <a:t>ões  </a:t>
            </a:r>
            <a:r>
              <a:rPr sz="2600" spc="5" dirty="0">
                <a:latin typeface="Arial"/>
                <a:cs typeface="Arial"/>
              </a:rPr>
              <a:t>com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comunistas.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340"/>
              </a:spcBef>
            </a:pPr>
            <a:r>
              <a:rPr sz="2600" dirty="0">
                <a:latin typeface="Arial"/>
                <a:cs typeface="Arial"/>
              </a:rPr>
              <a:t>Histeria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anticomunista.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49801" y="1968501"/>
            <a:ext cx="3651250" cy="3154680"/>
            <a:chOff x="4749801" y="1968501"/>
            <a:chExt cx="3651250" cy="3154680"/>
          </a:xfrm>
        </p:grpSpPr>
        <p:sp>
          <p:nvSpPr>
            <p:cNvPr id="10" name="object 10"/>
            <p:cNvSpPr/>
            <p:nvPr/>
          </p:nvSpPr>
          <p:spPr>
            <a:xfrm>
              <a:off x="4768849" y="1987550"/>
              <a:ext cx="3613150" cy="3116580"/>
            </a:xfrm>
            <a:custGeom>
              <a:avLst/>
              <a:gdLst/>
              <a:ahLst/>
              <a:cxnLst/>
              <a:rect l="l" t="t" r="r" b="b"/>
              <a:pathLst>
                <a:path w="3613150" h="3116579">
                  <a:moveTo>
                    <a:pt x="1805940" y="3116580"/>
                  </a:moveTo>
                  <a:lnTo>
                    <a:pt x="0" y="3116580"/>
                  </a:lnTo>
                  <a:lnTo>
                    <a:pt x="0" y="0"/>
                  </a:lnTo>
                  <a:lnTo>
                    <a:pt x="3613150" y="0"/>
                  </a:lnTo>
                  <a:lnTo>
                    <a:pt x="3613150" y="3116580"/>
                  </a:lnTo>
                  <a:lnTo>
                    <a:pt x="1805940" y="311658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87899" y="2006600"/>
              <a:ext cx="3575050" cy="30784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49500" y="510540"/>
            <a:ext cx="4447540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10" dirty="0"/>
              <a:t>MACCARTHYSMO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401" y="1076959"/>
            <a:ext cx="7526655" cy="2472049"/>
          </a:xfrm>
          <a:prstGeom prst="rect">
            <a:avLst/>
          </a:prstGeom>
        </p:spPr>
        <p:txBody>
          <a:bodyPr vert="horz" wrap="square" lIns="0" tIns="114288" rIns="0" bIns="0" rtlCol="0">
            <a:spAutoFit/>
          </a:bodyPr>
          <a:lstStyle/>
          <a:p>
            <a:pPr marL="298419" indent="-285720">
              <a:spcBef>
                <a:spcPts val="900"/>
              </a:spcBef>
              <a:buFont typeface="Arial"/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Destruído pela </a:t>
            </a:r>
            <a:r>
              <a:rPr sz="2600" spc="-5" dirty="0">
                <a:latin typeface="Arial"/>
                <a:cs typeface="Arial"/>
              </a:rPr>
              <a:t>II Guerra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Mundial.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80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Exemplo Capitalista para a Ásia 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Oceania.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80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Recebeu </a:t>
            </a:r>
            <a:r>
              <a:rPr sz="2600" spc="5" dirty="0">
                <a:latin typeface="Arial"/>
                <a:cs typeface="Arial"/>
              </a:rPr>
              <a:t>pesados </a:t>
            </a:r>
            <a:r>
              <a:rPr sz="2600" dirty="0">
                <a:latin typeface="Arial"/>
                <a:cs typeface="Arial"/>
              </a:rPr>
              <a:t>investimentos </a:t>
            </a:r>
            <a:r>
              <a:rPr sz="2600" spc="5" dirty="0">
                <a:latin typeface="Arial"/>
                <a:cs typeface="Arial"/>
              </a:rPr>
              <a:t>do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EUA.</a:t>
            </a:r>
            <a:endParaRPr sz="2600">
              <a:latin typeface="Arial"/>
              <a:cs typeface="Arial"/>
            </a:endParaRPr>
          </a:p>
          <a:p>
            <a:pPr marL="298419" marR="5080" indent="-285720">
              <a:lnSpc>
                <a:spcPct val="104800"/>
              </a:lnSpc>
              <a:spcBef>
                <a:spcPts val="660"/>
              </a:spcBef>
              <a:buChar char="-"/>
              <a:tabLst>
                <a:tab pos="297784" algn="l"/>
                <a:tab pos="298419" algn="l"/>
                <a:tab pos="792398" algn="l"/>
                <a:tab pos="1415268" algn="l"/>
                <a:tab pos="1742895" algn="l"/>
                <a:tab pos="2202587" algn="l"/>
                <a:tab pos="3173401" algn="l"/>
                <a:tab pos="4755022" algn="l"/>
                <a:tab pos="5267414" algn="l"/>
                <a:tab pos="6424899" algn="l"/>
              </a:tabLst>
            </a:pPr>
            <a:r>
              <a:rPr sz="2600" spc="10" dirty="0">
                <a:latin typeface="Arial"/>
                <a:cs typeface="Arial"/>
              </a:rPr>
              <a:t>J</a:t>
            </a:r>
            <a:r>
              <a:rPr sz="2600" dirty="0">
                <a:latin typeface="Arial"/>
                <a:cs typeface="Arial"/>
              </a:rPr>
              <a:t>á	e</a:t>
            </a:r>
            <a:r>
              <a:rPr sz="2600" spc="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	a	2°	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aior	</a:t>
            </a:r>
            <a:r>
              <a:rPr sz="2600" spc="1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1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no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ia	do	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1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do	ap</a:t>
            </a:r>
            <a:r>
              <a:rPr sz="2600" spc="1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nas  20 anos após ser destruído pela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guerra.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1251" y="541020"/>
            <a:ext cx="1772285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5" dirty="0"/>
              <a:t>J</a:t>
            </a:r>
            <a:r>
              <a:rPr spc="-10" dirty="0"/>
              <a:t>APÃ</a:t>
            </a:r>
            <a:r>
              <a:rPr dirty="0"/>
              <a:t>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6769" y="3637280"/>
            <a:ext cx="7475220" cy="2689860"/>
            <a:chOff x="826769" y="3637279"/>
            <a:chExt cx="7475220" cy="2689860"/>
          </a:xfrm>
        </p:grpSpPr>
        <p:sp>
          <p:nvSpPr>
            <p:cNvPr id="5" name="object 5"/>
            <p:cNvSpPr/>
            <p:nvPr/>
          </p:nvSpPr>
          <p:spPr>
            <a:xfrm>
              <a:off x="826769" y="3637279"/>
              <a:ext cx="3529329" cy="26504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6779" y="3637279"/>
              <a:ext cx="3585210" cy="2689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80180" y="3788409"/>
              <a:ext cx="1112520" cy="7404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70" y="880109"/>
            <a:ext cx="7548245" cy="5630555"/>
          </a:xfrm>
          <a:prstGeom prst="rect">
            <a:avLst/>
          </a:prstGeom>
        </p:spPr>
        <p:txBody>
          <a:bodyPr vert="horz" wrap="square" lIns="0" tIns="179052" rIns="0" bIns="0" rtlCol="0">
            <a:spAutoFit/>
          </a:bodyPr>
          <a:lstStyle/>
          <a:p>
            <a:pPr marL="213338" indent="-200640">
              <a:spcBef>
                <a:spcPts val="1410"/>
              </a:spcBef>
              <a:buFont typeface="Arial"/>
              <a:buChar char="-"/>
              <a:tabLst>
                <a:tab pos="213338" algn="l"/>
              </a:tabLst>
            </a:pPr>
            <a:r>
              <a:rPr sz="2600" dirty="0">
                <a:latin typeface="Arial"/>
                <a:cs typeface="Arial"/>
              </a:rPr>
              <a:t>Exemplo socialista para a América.</a:t>
            </a:r>
            <a:endParaRPr sz="2600">
              <a:latin typeface="Arial"/>
              <a:cs typeface="Arial"/>
            </a:endParaRPr>
          </a:p>
          <a:p>
            <a:pPr marL="12698" marR="5080" algn="just">
              <a:lnSpc>
                <a:spcPct val="89900"/>
              </a:lnSpc>
              <a:spcBef>
                <a:spcPts val="1625"/>
              </a:spcBef>
              <a:buChar char="-"/>
              <a:tabLst>
                <a:tab pos="222862" algn="l"/>
              </a:tabLst>
            </a:pPr>
            <a:r>
              <a:rPr sz="2600" b="1" dirty="0">
                <a:latin typeface="Arial"/>
                <a:cs typeface="Arial"/>
              </a:rPr>
              <a:t>1959: Revolução Cubana</a:t>
            </a:r>
            <a:r>
              <a:rPr sz="2600" dirty="0">
                <a:latin typeface="Arial"/>
                <a:cs typeface="Arial"/>
              </a:rPr>
              <a:t>: Líderes: Fidel Castro,  Raúl Castro e Ernesto “Che” Guevara. Deposição  do ditador Fulgêncio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Batista.</a:t>
            </a:r>
            <a:endParaRPr sz="2600">
              <a:latin typeface="Arial"/>
              <a:cs typeface="Arial"/>
            </a:endParaRPr>
          </a:p>
          <a:p>
            <a:pPr marL="12698" marR="5080" algn="just">
              <a:lnSpc>
                <a:spcPct val="109900"/>
              </a:lnSpc>
              <a:spcBef>
                <a:spcPts val="1630"/>
              </a:spcBef>
              <a:buChar char="-"/>
              <a:tabLst>
                <a:tab pos="273657" algn="l"/>
              </a:tabLst>
            </a:pPr>
            <a:r>
              <a:rPr sz="2600" b="1" dirty="0">
                <a:latin typeface="Arial"/>
                <a:cs typeface="Arial"/>
              </a:rPr>
              <a:t>1961: </a:t>
            </a:r>
            <a:r>
              <a:rPr sz="2600" dirty="0">
                <a:latin typeface="Arial"/>
                <a:cs typeface="Arial"/>
              </a:rPr>
              <a:t>O presidente </a:t>
            </a:r>
            <a:r>
              <a:rPr sz="2600" spc="5" dirty="0">
                <a:latin typeface="Arial"/>
                <a:cs typeface="Arial"/>
              </a:rPr>
              <a:t>JFK, </a:t>
            </a:r>
            <a:r>
              <a:rPr sz="2600" dirty="0">
                <a:latin typeface="Arial"/>
                <a:cs typeface="Arial"/>
              </a:rPr>
              <a:t>ordena a invasão da  Ilha. O exército cubano rapidamente </a:t>
            </a:r>
            <a:r>
              <a:rPr sz="2600" spc="-5" dirty="0">
                <a:latin typeface="Arial"/>
                <a:cs typeface="Arial"/>
              </a:rPr>
              <a:t>derrotou </a:t>
            </a:r>
            <a:r>
              <a:rPr sz="2600" dirty="0">
                <a:latin typeface="Arial"/>
                <a:cs typeface="Arial"/>
              </a:rPr>
              <a:t>os  invasores. Cuba alia-se a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URSS.</a:t>
            </a:r>
            <a:endParaRPr sz="2600">
              <a:latin typeface="Arial"/>
              <a:cs typeface="Arial"/>
            </a:endParaRPr>
          </a:p>
          <a:p>
            <a:pPr marL="12698" marR="5715" algn="just">
              <a:lnSpc>
                <a:spcPct val="109900"/>
              </a:lnSpc>
              <a:spcBef>
                <a:spcPts val="1620"/>
              </a:spcBef>
              <a:buChar char="-"/>
              <a:tabLst>
                <a:tab pos="227306" algn="l"/>
              </a:tabLst>
            </a:pPr>
            <a:r>
              <a:rPr sz="2600" b="1" dirty="0">
                <a:latin typeface="Arial"/>
                <a:cs typeface="Arial"/>
              </a:rPr>
              <a:t>1962: A Crise do </a:t>
            </a:r>
            <a:r>
              <a:rPr sz="2600" b="1" spc="-5" dirty="0">
                <a:latin typeface="Arial"/>
                <a:cs typeface="Arial"/>
              </a:rPr>
              <a:t>Mísseis</a:t>
            </a:r>
            <a:r>
              <a:rPr sz="2600" spc="-5" dirty="0">
                <a:latin typeface="Arial"/>
                <a:cs typeface="Arial"/>
              </a:rPr>
              <a:t>: </a:t>
            </a:r>
            <a:r>
              <a:rPr sz="2600" dirty="0">
                <a:latin typeface="Arial"/>
                <a:cs typeface="Arial"/>
              </a:rPr>
              <a:t>URSS decide instalar  mísseis nucleares em </a:t>
            </a:r>
            <a:r>
              <a:rPr sz="2600" spc="-5" dirty="0">
                <a:latin typeface="Arial"/>
                <a:cs typeface="Arial"/>
              </a:rPr>
              <a:t>território </a:t>
            </a:r>
            <a:r>
              <a:rPr sz="2600" dirty="0">
                <a:latin typeface="Arial"/>
                <a:cs typeface="Arial"/>
              </a:rPr>
              <a:t>cubano, </a:t>
            </a:r>
            <a:r>
              <a:rPr sz="2600" spc="5" dirty="0">
                <a:latin typeface="Arial"/>
                <a:cs typeface="Arial"/>
              </a:rPr>
              <a:t>os </a:t>
            </a:r>
            <a:r>
              <a:rPr sz="2600" dirty="0">
                <a:latin typeface="Arial"/>
                <a:cs typeface="Arial"/>
              </a:rPr>
              <a:t>EUA  promovem </a:t>
            </a:r>
            <a:r>
              <a:rPr sz="2600" spc="5" dirty="0">
                <a:latin typeface="Arial"/>
                <a:cs typeface="Arial"/>
              </a:rPr>
              <a:t>um </a:t>
            </a:r>
            <a:r>
              <a:rPr sz="2600" b="1" dirty="0">
                <a:latin typeface="Arial"/>
                <a:cs typeface="Arial"/>
              </a:rPr>
              <a:t>Bloqueio Naval a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Cuba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12698" algn="just">
              <a:spcBef>
                <a:spcPts val="1929"/>
              </a:spcBef>
            </a:pPr>
            <a:r>
              <a:rPr sz="2600" dirty="0">
                <a:latin typeface="Arial"/>
                <a:cs typeface="Arial"/>
              </a:rPr>
              <a:t>- Cuba é excluída </a:t>
            </a:r>
            <a:r>
              <a:rPr sz="2600" spc="5" dirty="0">
                <a:latin typeface="Arial"/>
                <a:cs typeface="Arial"/>
              </a:rPr>
              <a:t>da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OEA.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2220" y="468629"/>
            <a:ext cx="1489710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10" dirty="0"/>
              <a:t>CUB</a:t>
            </a:r>
            <a:r>
              <a:rPr dirty="0"/>
              <a:t>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8189" y="468629"/>
            <a:ext cx="5019675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5" dirty="0"/>
              <a:t>CRISE DOS</a:t>
            </a:r>
            <a:r>
              <a:rPr spc="-70" dirty="0"/>
              <a:t> </a:t>
            </a:r>
            <a:r>
              <a:rPr spc="-5" dirty="0"/>
              <a:t>MÍSSEIS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55650" y="1051560"/>
            <a:ext cx="7609840" cy="5292090"/>
            <a:chOff x="755650" y="1051560"/>
            <a:chExt cx="7609840" cy="5292090"/>
          </a:xfrm>
        </p:grpSpPr>
        <p:sp>
          <p:nvSpPr>
            <p:cNvPr id="4" name="object 4"/>
            <p:cNvSpPr/>
            <p:nvPr/>
          </p:nvSpPr>
          <p:spPr>
            <a:xfrm>
              <a:off x="755650" y="3068320"/>
              <a:ext cx="3961129" cy="32753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650" y="1051560"/>
              <a:ext cx="3961129" cy="28295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48529" y="1915160"/>
              <a:ext cx="3616960" cy="34582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9461" y="468629"/>
            <a:ext cx="5017770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5" dirty="0"/>
              <a:t>GOLPES</a:t>
            </a:r>
            <a:r>
              <a:rPr spc="-80" dirty="0"/>
              <a:t> </a:t>
            </a:r>
            <a:r>
              <a:rPr spc="-5" dirty="0"/>
              <a:t>MILITARES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156970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1176020"/>
            <a:ext cx="7094855" cy="1146806"/>
          </a:xfrm>
          <a:prstGeom prst="rect">
            <a:avLst/>
          </a:prstGeom>
        </p:spPr>
        <p:txBody>
          <a:bodyPr vert="horz" wrap="square" lIns="0" tIns="52700" rIns="0" bIns="0" rtlCol="0">
            <a:spAutoFit/>
          </a:bodyPr>
          <a:lstStyle/>
          <a:p>
            <a:pPr marL="12698" marR="5080" algn="just">
              <a:lnSpc>
                <a:spcPct val="89900"/>
              </a:lnSpc>
              <a:spcBef>
                <a:spcPts val="415"/>
              </a:spcBef>
            </a:pPr>
            <a:r>
              <a:rPr sz="2600" dirty="0">
                <a:latin typeface="Arial"/>
                <a:cs typeface="Arial"/>
              </a:rPr>
              <a:t>1964: Instalação de </a:t>
            </a:r>
            <a:r>
              <a:rPr sz="2600" spc="-5" dirty="0">
                <a:latin typeface="Arial"/>
                <a:cs typeface="Arial"/>
              </a:rPr>
              <a:t>Ditaduras Militares </a:t>
            </a:r>
            <a:r>
              <a:rPr sz="2600" dirty="0">
                <a:latin typeface="Arial"/>
                <a:cs typeface="Arial"/>
              </a:rPr>
              <a:t>pró </a:t>
            </a:r>
            <a:r>
              <a:rPr sz="2600" spc="5" dirty="0">
                <a:latin typeface="Arial"/>
                <a:cs typeface="Arial"/>
              </a:rPr>
              <a:t>EUA  </a:t>
            </a:r>
            <a:r>
              <a:rPr sz="2600" dirty="0">
                <a:latin typeface="Arial"/>
                <a:cs typeface="Arial"/>
              </a:rPr>
              <a:t>na América </a:t>
            </a:r>
            <a:r>
              <a:rPr sz="2600" spc="-5" dirty="0">
                <a:latin typeface="Arial"/>
                <a:cs typeface="Arial"/>
              </a:rPr>
              <a:t>Latina: </a:t>
            </a:r>
            <a:r>
              <a:rPr sz="2600" dirty="0">
                <a:latin typeface="Arial"/>
                <a:cs typeface="Arial"/>
              </a:rPr>
              <a:t>Brasil, com a deposição </a:t>
            </a:r>
            <a:r>
              <a:rPr sz="2600" spc="5" dirty="0">
                <a:latin typeface="Arial"/>
                <a:cs typeface="Arial"/>
              </a:rPr>
              <a:t>de  </a:t>
            </a:r>
            <a:r>
              <a:rPr sz="2600" dirty="0">
                <a:latin typeface="Arial"/>
                <a:cs typeface="Arial"/>
              </a:rPr>
              <a:t>João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Goulart</a:t>
            </a:r>
            <a:r>
              <a:rPr sz="2600" i="1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2401570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200" y="2419350"/>
            <a:ext cx="7094855" cy="775847"/>
          </a:xfrm>
          <a:prstGeom prst="rect">
            <a:avLst/>
          </a:prstGeom>
        </p:spPr>
        <p:txBody>
          <a:bodyPr vert="horz" wrap="square" lIns="0" tIns="57144" rIns="0" bIns="0" rtlCol="0">
            <a:spAutoFit/>
          </a:bodyPr>
          <a:lstStyle/>
          <a:p>
            <a:pPr marL="12698" marR="5080">
              <a:lnSpc>
                <a:spcPts val="2809"/>
              </a:lnSpc>
              <a:spcBef>
                <a:spcPts val="450"/>
              </a:spcBef>
              <a:tabLst>
                <a:tab pos="1315583" algn="l"/>
                <a:tab pos="1935280" algn="l"/>
                <a:tab pos="2353701" algn="l"/>
                <a:tab pos="3415311" algn="l"/>
                <a:tab pos="4017862" algn="l"/>
                <a:tab pos="5447735" algn="l"/>
                <a:tab pos="5866157" algn="l"/>
              </a:tabLst>
            </a:pPr>
            <a:r>
              <a:rPr sz="2600" i="1" spc="-10" dirty="0">
                <a:latin typeface="Arial"/>
                <a:cs typeface="Arial"/>
              </a:rPr>
              <a:t>“</a:t>
            </a:r>
            <a:r>
              <a:rPr sz="2600" i="1" spc="15" dirty="0">
                <a:latin typeface="Arial"/>
                <a:cs typeface="Arial"/>
              </a:rPr>
              <a:t>A</a:t>
            </a:r>
            <a:r>
              <a:rPr sz="2600" i="1" dirty="0">
                <a:latin typeface="Arial"/>
                <a:cs typeface="Arial"/>
              </a:rPr>
              <a:t>onde	</a:t>
            </a:r>
            <a:r>
              <a:rPr sz="2600" i="1" spc="-5" dirty="0">
                <a:latin typeface="Arial"/>
                <a:cs typeface="Arial"/>
              </a:rPr>
              <a:t>f</a:t>
            </a:r>
            <a:r>
              <a:rPr sz="2600" i="1" dirty="0">
                <a:latin typeface="Arial"/>
                <a:cs typeface="Arial"/>
              </a:rPr>
              <a:t>or	o	</a:t>
            </a:r>
            <a:r>
              <a:rPr sz="2600" i="1" spc="5" dirty="0">
                <a:latin typeface="Arial"/>
                <a:cs typeface="Arial"/>
              </a:rPr>
              <a:t>Br</a:t>
            </a:r>
            <a:r>
              <a:rPr sz="2600" i="1" dirty="0">
                <a:latin typeface="Arial"/>
                <a:cs typeface="Arial"/>
              </a:rPr>
              <a:t>a</a:t>
            </a:r>
            <a:r>
              <a:rPr sz="2600" i="1" spc="10" dirty="0">
                <a:latin typeface="Arial"/>
                <a:cs typeface="Arial"/>
              </a:rPr>
              <a:t>s</a:t>
            </a:r>
            <a:r>
              <a:rPr sz="2600" i="1" dirty="0">
                <a:latin typeface="Arial"/>
                <a:cs typeface="Arial"/>
              </a:rPr>
              <a:t>il	i</a:t>
            </a:r>
            <a:r>
              <a:rPr sz="2600" i="1" spc="-10" dirty="0">
                <a:latin typeface="Arial"/>
                <a:cs typeface="Arial"/>
              </a:rPr>
              <a:t>r</a:t>
            </a:r>
            <a:r>
              <a:rPr sz="2600" i="1" dirty="0">
                <a:latin typeface="Arial"/>
                <a:cs typeface="Arial"/>
              </a:rPr>
              <a:t>á	</a:t>
            </a:r>
            <a:r>
              <a:rPr sz="2600" i="1" spc="-5" dirty="0">
                <a:latin typeface="Arial"/>
                <a:cs typeface="Arial"/>
              </a:rPr>
              <a:t>t</a:t>
            </a:r>
            <a:r>
              <a:rPr sz="2600" i="1" dirty="0">
                <a:latin typeface="Arial"/>
                <a:cs typeface="Arial"/>
              </a:rPr>
              <a:t>a</a:t>
            </a:r>
            <a:r>
              <a:rPr sz="2600" i="1" spc="5" dirty="0">
                <a:latin typeface="Arial"/>
                <a:cs typeface="Arial"/>
              </a:rPr>
              <a:t>m</a:t>
            </a:r>
            <a:r>
              <a:rPr sz="2600" i="1" dirty="0">
                <a:latin typeface="Arial"/>
                <a:cs typeface="Arial"/>
              </a:rPr>
              <a:t>b</a:t>
            </a:r>
            <a:r>
              <a:rPr sz="2600" i="1" spc="15" dirty="0">
                <a:latin typeface="Arial"/>
                <a:cs typeface="Arial"/>
              </a:rPr>
              <a:t>é</a:t>
            </a:r>
            <a:r>
              <a:rPr sz="2600" i="1" dirty="0">
                <a:latin typeface="Arial"/>
                <a:cs typeface="Arial"/>
              </a:rPr>
              <a:t>m	a	</a:t>
            </a:r>
            <a:r>
              <a:rPr sz="2600" i="1" spc="5" dirty="0">
                <a:latin typeface="Arial"/>
                <a:cs typeface="Arial"/>
              </a:rPr>
              <a:t>Am</a:t>
            </a:r>
            <a:r>
              <a:rPr sz="2600" i="1" spc="15" dirty="0">
                <a:latin typeface="Arial"/>
                <a:cs typeface="Arial"/>
              </a:rPr>
              <a:t>é</a:t>
            </a:r>
            <a:r>
              <a:rPr sz="2600" i="1" spc="-10" dirty="0">
                <a:latin typeface="Arial"/>
                <a:cs typeface="Arial"/>
              </a:rPr>
              <a:t>r</a:t>
            </a:r>
            <a:r>
              <a:rPr sz="2600" i="1" dirty="0">
                <a:latin typeface="Arial"/>
                <a:cs typeface="Arial"/>
              </a:rPr>
              <a:t>i</a:t>
            </a:r>
            <a:r>
              <a:rPr sz="2600" i="1" spc="10" dirty="0">
                <a:latin typeface="Arial"/>
                <a:cs typeface="Arial"/>
              </a:rPr>
              <a:t>c</a:t>
            </a:r>
            <a:r>
              <a:rPr sz="2600" i="1" dirty="0">
                <a:latin typeface="Arial"/>
                <a:cs typeface="Arial"/>
              </a:rPr>
              <a:t>a  </a:t>
            </a:r>
            <a:r>
              <a:rPr sz="2600" i="1" spc="-5" dirty="0">
                <a:latin typeface="Arial"/>
                <a:cs typeface="Arial"/>
              </a:rPr>
              <a:t>Latina.” </a:t>
            </a:r>
            <a:r>
              <a:rPr sz="2200" i="1" spc="-5" dirty="0">
                <a:latin typeface="Arial"/>
                <a:cs typeface="Arial"/>
              </a:rPr>
              <a:t>Hery </a:t>
            </a:r>
            <a:r>
              <a:rPr sz="2200" i="1" dirty="0">
                <a:latin typeface="Arial"/>
                <a:cs typeface="Arial"/>
              </a:rPr>
              <a:t>Kisinger, </a:t>
            </a:r>
            <a:r>
              <a:rPr sz="2200" i="1" spc="-5" dirty="0">
                <a:latin typeface="Arial"/>
                <a:cs typeface="Arial"/>
              </a:rPr>
              <a:t>secretário de Estado </a:t>
            </a:r>
            <a:r>
              <a:rPr sz="2200" i="1" dirty="0">
                <a:latin typeface="Arial"/>
                <a:cs typeface="Arial"/>
              </a:rPr>
              <a:t>dos</a:t>
            </a:r>
            <a:r>
              <a:rPr sz="2200" i="1" spc="2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EUA.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000" y="3321050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000" y="4564379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000" y="5380991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9200" y="3338829"/>
            <a:ext cx="7094855" cy="2862702"/>
          </a:xfrm>
          <a:prstGeom prst="rect">
            <a:avLst/>
          </a:prstGeom>
        </p:spPr>
        <p:txBody>
          <a:bodyPr vert="horz" wrap="square" lIns="0" tIns="52700" rIns="0" bIns="0" rtlCol="0">
            <a:spAutoFit/>
          </a:bodyPr>
          <a:lstStyle/>
          <a:p>
            <a:pPr marL="12698" marR="5080" algn="just">
              <a:lnSpc>
                <a:spcPct val="89900"/>
              </a:lnSpc>
              <a:spcBef>
                <a:spcPts val="415"/>
              </a:spcBef>
            </a:pPr>
            <a:r>
              <a:rPr sz="2600" dirty="0">
                <a:latin typeface="Arial"/>
                <a:cs typeface="Arial"/>
              </a:rPr>
              <a:t>1973: Chile, com a deposição do socialista,  </a:t>
            </a:r>
            <a:r>
              <a:rPr sz="2600" spc="-5" dirty="0">
                <a:latin typeface="Arial"/>
                <a:cs typeface="Arial"/>
              </a:rPr>
              <a:t>eleito </a:t>
            </a:r>
            <a:r>
              <a:rPr sz="2600" dirty="0">
                <a:latin typeface="Arial"/>
                <a:cs typeface="Arial"/>
              </a:rPr>
              <a:t>diretamente, Salvador Allende, </a:t>
            </a:r>
            <a:r>
              <a:rPr sz="2600" spc="-5" dirty="0">
                <a:latin typeface="Arial"/>
                <a:cs typeface="Arial"/>
              </a:rPr>
              <a:t>através </a:t>
            </a:r>
            <a:r>
              <a:rPr sz="2600" spc="5" dirty="0">
                <a:latin typeface="Arial"/>
                <a:cs typeface="Arial"/>
              </a:rPr>
              <a:t>de  </a:t>
            </a:r>
            <a:r>
              <a:rPr sz="2600" dirty="0">
                <a:latin typeface="Arial"/>
                <a:cs typeface="Arial"/>
              </a:rPr>
              <a:t>um golpe </a:t>
            </a:r>
            <a:r>
              <a:rPr sz="2600" spc="-5" dirty="0">
                <a:latin typeface="Arial"/>
                <a:cs typeface="Arial"/>
              </a:rPr>
              <a:t>liderado </a:t>
            </a:r>
            <a:r>
              <a:rPr sz="2600" dirty="0">
                <a:latin typeface="Arial"/>
                <a:cs typeface="Arial"/>
              </a:rPr>
              <a:t>pelo gal Augusto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Pinochet.</a:t>
            </a:r>
            <a:endParaRPr sz="2600">
              <a:latin typeface="Arial"/>
              <a:cs typeface="Arial"/>
            </a:endParaRPr>
          </a:p>
          <a:p>
            <a:pPr marL="12698" marR="5715" algn="just">
              <a:lnSpc>
                <a:spcPct val="90100"/>
              </a:lnSpc>
              <a:spcBef>
                <a:spcPts val="1370"/>
              </a:spcBef>
            </a:pPr>
            <a:r>
              <a:rPr sz="2600" i="1" dirty="0">
                <a:latin typeface="Arial"/>
                <a:cs typeface="Arial"/>
              </a:rPr>
              <a:t>“Quero a economia do Chile pulsando.” </a:t>
            </a:r>
            <a:r>
              <a:rPr sz="2200" i="1" dirty="0">
                <a:latin typeface="Arial"/>
                <a:cs typeface="Arial"/>
              </a:rPr>
              <a:t>Richard  Nixon, </a:t>
            </a:r>
            <a:r>
              <a:rPr sz="2200" i="1" spc="-5" dirty="0">
                <a:latin typeface="Arial"/>
                <a:cs typeface="Arial"/>
              </a:rPr>
              <a:t>Presidente </a:t>
            </a:r>
            <a:r>
              <a:rPr sz="2200" i="1" dirty="0">
                <a:latin typeface="Arial"/>
                <a:cs typeface="Arial"/>
              </a:rPr>
              <a:t>dos</a:t>
            </a:r>
            <a:r>
              <a:rPr sz="2200" i="1" spc="-1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EUA.</a:t>
            </a:r>
            <a:endParaRPr sz="2200">
              <a:latin typeface="Arial"/>
              <a:cs typeface="Arial"/>
            </a:endParaRPr>
          </a:p>
          <a:p>
            <a:pPr marL="12698" marR="5715" algn="just">
              <a:lnSpc>
                <a:spcPts val="2799"/>
              </a:lnSpc>
              <a:spcBef>
                <a:spcPts val="1294"/>
              </a:spcBef>
            </a:pPr>
            <a:r>
              <a:rPr sz="2600" dirty="0">
                <a:latin typeface="Arial"/>
                <a:cs typeface="Arial"/>
              </a:rPr>
              <a:t>1976: Argentina, </a:t>
            </a:r>
            <a:r>
              <a:rPr sz="2600" spc="-5" dirty="0">
                <a:latin typeface="Arial"/>
                <a:cs typeface="Arial"/>
              </a:rPr>
              <a:t>Isabelita Perón </a:t>
            </a:r>
            <a:r>
              <a:rPr sz="2600" dirty="0">
                <a:latin typeface="Arial"/>
                <a:cs typeface="Arial"/>
              </a:rPr>
              <a:t>e deposta pelo  gal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Videla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9461" y="468629"/>
            <a:ext cx="5017770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5" dirty="0"/>
              <a:t>GOLPES</a:t>
            </a:r>
            <a:r>
              <a:rPr spc="-80" dirty="0"/>
              <a:t> </a:t>
            </a:r>
            <a:r>
              <a:rPr spc="-5" dirty="0"/>
              <a:t>MILITARES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26769" y="1170939"/>
            <a:ext cx="7553959" cy="5125720"/>
            <a:chOff x="826769" y="1170939"/>
            <a:chExt cx="7553959" cy="5125720"/>
          </a:xfrm>
        </p:grpSpPr>
        <p:sp>
          <p:nvSpPr>
            <p:cNvPr id="4" name="object 4"/>
            <p:cNvSpPr/>
            <p:nvPr/>
          </p:nvSpPr>
          <p:spPr>
            <a:xfrm>
              <a:off x="3779519" y="2975610"/>
              <a:ext cx="4413250" cy="3310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2229" y="1221739"/>
              <a:ext cx="2910840" cy="2029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6769" y="2955289"/>
              <a:ext cx="2910839" cy="3243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22469" y="1170939"/>
              <a:ext cx="3359150" cy="23101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03390" y="3251200"/>
              <a:ext cx="1577340" cy="30454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1068071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6169" y="1085851"/>
            <a:ext cx="4395470" cy="81788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>
              <a:spcBef>
                <a:spcPts val="100"/>
              </a:spcBef>
              <a:tabLst>
                <a:tab pos="528265" algn="l"/>
                <a:tab pos="1313679" algn="l"/>
                <a:tab pos="2561960" algn="l"/>
                <a:tab pos="3847701" algn="l"/>
              </a:tabLst>
            </a:pPr>
            <a:r>
              <a:rPr sz="2600" dirty="0">
                <a:latin typeface="Arial"/>
                <a:cs typeface="Arial"/>
              </a:rPr>
              <a:t>1°	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spc="10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:	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aque	nu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lear	dos  EUA ao Japão.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269" y="1941830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269" y="2816859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269" y="4004310"/>
            <a:ext cx="135890" cy="982980"/>
          </a:xfrm>
          <a:prstGeom prst="rect">
            <a:avLst/>
          </a:prstGeom>
        </p:spPr>
        <p:txBody>
          <a:bodyPr vert="horz" wrap="square" lIns="0" tIns="95240" rIns="0" bIns="0" rtlCol="0">
            <a:spAutoFit/>
          </a:bodyPr>
          <a:lstStyle/>
          <a:p>
            <a:pPr marL="12698">
              <a:spcBef>
                <a:spcPts val="75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649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5440679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70" y="1960879"/>
            <a:ext cx="4396740" cy="3921584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6350">
              <a:spcBef>
                <a:spcPts val="100"/>
              </a:spcBef>
              <a:tabLst>
                <a:tab pos="3847701" algn="l"/>
              </a:tabLst>
            </a:pP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f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5" dirty="0">
                <a:latin typeface="Arial"/>
                <a:cs typeface="Arial"/>
              </a:rPr>
              <a:t>q</a:t>
            </a:r>
            <a:r>
              <a:rPr sz="2600" dirty="0">
                <a:latin typeface="Arial"/>
                <a:cs typeface="Arial"/>
              </a:rPr>
              <a:t>ue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1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en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	das  grandes potências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europeias.</a:t>
            </a:r>
            <a:endParaRPr sz="2600">
              <a:latin typeface="Arial"/>
              <a:cs typeface="Arial"/>
            </a:endParaRPr>
          </a:p>
          <a:p>
            <a:pPr marL="12698" marR="5080">
              <a:spcBef>
                <a:spcPts val="640"/>
              </a:spcBef>
            </a:pPr>
            <a:r>
              <a:rPr sz="2600" dirty="0">
                <a:latin typeface="Arial"/>
                <a:cs typeface="Arial"/>
              </a:rPr>
              <a:t>Emergência de duas grandes  potências: </a:t>
            </a:r>
            <a:r>
              <a:rPr sz="2600" dirty="0">
                <a:solidFill>
                  <a:srgbClr val="006FBF"/>
                </a:solidFill>
                <a:latin typeface="Arial"/>
                <a:cs typeface="Arial"/>
              </a:rPr>
              <a:t>EUA</a:t>
            </a:r>
            <a:r>
              <a:rPr sz="2600" dirty="0">
                <a:latin typeface="Arial"/>
                <a:cs typeface="Arial"/>
              </a:rPr>
              <a:t>/Capitalista e 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URSS</a:t>
            </a:r>
            <a:r>
              <a:rPr sz="2600" dirty="0">
                <a:latin typeface="Arial"/>
                <a:cs typeface="Arial"/>
              </a:rPr>
              <a:t>/Comunista.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640"/>
              </a:spcBef>
            </a:pPr>
            <a:r>
              <a:rPr sz="2600" dirty="0">
                <a:latin typeface="Arial"/>
                <a:cs typeface="Arial"/>
              </a:rPr>
              <a:t>Bipolaridade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mundial.</a:t>
            </a:r>
            <a:endParaRPr sz="2600">
              <a:latin typeface="Arial"/>
              <a:cs typeface="Arial"/>
            </a:endParaRPr>
          </a:p>
          <a:p>
            <a:pPr marL="12698" marR="5080">
              <a:spcBef>
                <a:spcPts val="649"/>
              </a:spcBef>
              <a:tabLst>
                <a:tab pos="1625432" algn="l"/>
                <a:tab pos="2743550" algn="l"/>
              </a:tabLst>
            </a:pPr>
            <a:r>
              <a:rPr sz="2600" dirty="0">
                <a:latin typeface="Arial"/>
                <a:cs typeface="Arial"/>
              </a:rPr>
              <a:t>Dis</a:t>
            </a:r>
            <a:r>
              <a:rPr sz="2600" spc="1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a	</a:t>
            </a:r>
            <a:r>
              <a:rPr sz="2600" spc="1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ela	heg</a:t>
            </a:r>
            <a:r>
              <a:rPr sz="2600" spc="1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onia  mundial.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649"/>
              </a:spcBef>
            </a:pPr>
            <a:r>
              <a:rPr sz="2600" spc="5" dirty="0">
                <a:latin typeface="Arial"/>
                <a:cs typeface="Arial"/>
              </a:rPr>
              <a:t>Começa </a:t>
            </a:r>
            <a:r>
              <a:rPr sz="2600" dirty="0">
                <a:latin typeface="Arial"/>
                <a:cs typeface="Arial"/>
              </a:rPr>
              <a:t>a Guerra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Fria.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5530" y="510540"/>
            <a:ext cx="7016115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1901628" algn="l"/>
                <a:tab pos="4664862" algn="l"/>
              </a:tabLst>
            </a:pPr>
            <a:r>
              <a:rPr spc="-5" dirty="0"/>
              <a:t>F</a:t>
            </a:r>
            <a:r>
              <a:rPr dirty="0"/>
              <a:t>IM </a:t>
            </a:r>
            <a:r>
              <a:rPr spc="-10" dirty="0"/>
              <a:t>D</a:t>
            </a:r>
            <a:r>
              <a:rPr dirty="0"/>
              <a:t>A	</a:t>
            </a:r>
            <a:r>
              <a:rPr spc="5" dirty="0"/>
              <a:t>I</a:t>
            </a:r>
            <a:r>
              <a:rPr dirty="0"/>
              <a:t>I</a:t>
            </a:r>
            <a:r>
              <a:rPr spc="5" dirty="0"/>
              <a:t> </a:t>
            </a:r>
            <a:r>
              <a:rPr dirty="0"/>
              <a:t>G</a:t>
            </a:r>
            <a:r>
              <a:rPr spc="-10" dirty="0"/>
              <a:t>UERR</a:t>
            </a:r>
            <a:r>
              <a:rPr dirty="0"/>
              <a:t>A	</a:t>
            </a:r>
            <a:r>
              <a:rPr spc="-15" dirty="0"/>
              <a:t>M</a:t>
            </a:r>
            <a:r>
              <a:rPr spc="-10" dirty="0"/>
              <a:t>UND</a:t>
            </a:r>
            <a:r>
              <a:rPr spc="5" dirty="0"/>
              <a:t>I</a:t>
            </a:r>
            <a:r>
              <a:rPr spc="-10" dirty="0"/>
              <a:t>A</a:t>
            </a:r>
            <a:r>
              <a:rPr dirty="0"/>
              <a:t>L</a:t>
            </a:r>
          </a:p>
        </p:txBody>
      </p:sp>
      <p:sp>
        <p:nvSpPr>
          <p:cNvPr id="10" name="object 10"/>
          <p:cNvSpPr/>
          <p:nvPr/>
        </p:nvSpPr>
        <p:spPr>
          <a:xfrm>
            <a:off x="5631180" y="1051561"/>
            <a:ext cx="2758439" cy="3529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80380" y="4507230"/>
            <a:ext cx="2809239" cy="1800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89" y="1107441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389" y="2184400"/>
            <a:ext cx="135890" cy="106426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1938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89" y="4752341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389" y="5830570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7289" y="1085851"/>
            <a:ext cx="6838950" cy="520616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9049">
              <a:lnSpc>
                <a:spcPct val="1099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O comunismo soviético </a:t>
            </a:r>
            <a:r>
              <a:rPr sz="2600" spc="5" dirty="0">
                <a:latin typeface="Arial"/>
                <a:cs typeface="Arial"/>
              </a:rPr>
              <a:t>não </a:t>
            </a:r>
            <a:r>
              <a:rPr sz="2600" dirty="0">
                <a:latin typeface="Arial"/>
                <a:cs typeface="Arial"/>
              </a:rPr>
              <a:t>proporciona </a:t>
            </a:r>
            <a:r>
              <a:rPr sz="2600" spc="5" dirty="0">
                <a:latin typeface="Arial"/>
                <a:cs typeface="Arial"/>
              </a:rPr>
              <a:t>bem-  </a:t>
            </a:r>
            <a:r>
              <a:rPr sz="2600" dirty="0">
                <a:latin typeface="Arial"/>
                <a:cs typeface="Arial"/>
              </a:rPr>
              <a:t>estar a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população.</a:t>
            </a:r>
            <a:endParaRPr sz="2600">
              <a:latin typeface="Arial"/>
              <a:cs typeface="Arial"/>
            </a:endParaRPr>
          </a:p>
          <a:p>
            <a:pPr marL="12698" marR="339690">
              <a:lnSpc>
                <a:spcPct val="161900"/>
              </a:lnSpc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População descontente com a corrupção.  1985: Mikhail Gorbatchev é </a:t>
            </a:r>
            <a:r>
              <a:rPr sz="2600" spc="-5" dirty="0">
                <a:latin typeface="Arial"/>
                <a:cs typeface="Arial"/>
              </a:rPr>
              <a:t>eleito </a:t>
            </a:r>
            <a:r>
              <a:rPr sz="2600" dirty="0">
                <a:latin typeface="Arial"/>
                <a:cs typeface="Arial"/>
              </a:rPr>
              <a:t>na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URSS.</a:t>
            </a:r>
            <a:endParaRPr sz="2600">
              <a:latin typeface="Arial"/>
              <a:cs typeface="Arial"/>
            </a:endParaRPr>
          </a:p>
          <a:p>
            <a:pPr marL="213338" indent="-201274">
              <a:spcBef>
                <a:spcPts val="1929"/>
              </a:spcBef>
              <a:buChar char="-"/>
              <a:tabLst>
                <a:tab pos="213973" algn="l"/>
              </a:tabLst>
            </a:pPr>
            <a:r>
              <a:rPr sz="2600" dirty="0">
                <a:latin typeface="Arial"/>
                <a:cs typeface="Arial"/>
              </a:rPr>
              <a:t>Perestroika – Abertura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econômica.</a:t>
            </a:r>
            <a:endParaRPr sz="2600">
              <a:latin typeface="Arial"/>
              <a:cs typeface="Arial"/>
            </a:endParaRPr>
          </a:p>
          <a:p>
            <a:pPr marL="213338" indent="-201274">
              <a:spcBef>
                <a:spcPts val="1939"/>
              </a:spcBef>
              <a:buChar char="-"/>
              <a:tabLst>
                <a:tab pos="213973" algn="l"/>
              </a:tabLst>
            </a:pPr>
            <a:r>
              <a:rPr sz="2600" dirty="0">
                <a:latin typeface="Arial"/>
                <a:cs typeface="Arial"/>
              </a:rPr>
              <a:t>Glasnost – Reestruturação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governamental.</a:t>
            </a:r>
            <a:endParaRPr sz="2600">
              <a:latin typeface="Arial"/>
              <a:cs typeface="Arial"/>
            </a:endParaRPr>
          </a:p>
          <a:p>
            <a:pPr marL="12698" marR="426039">
              <a:lnSpc>
                <a:spcPct val="109900"/>
              </a:lnSpc>
              <a:spcBef>
                <a:spcPts val="1620"/>
              </a:spcBef>
            </a:pPr>
            <a:r>
              <a:rPr sz="2600" dirty="0">
                <a:latin typeface="Arial"/>
                <a:cs typeface="Arial"/>
              </a:rPr>
              <a:t>1991: Fim da URSS e criação da </a:t>
            </a:r>
            <a:r>
              <a:rPr sz="2600" spc="5" dirty="0">
                <a:latin typeface="Arial"/>
                <a:cs typeface="Arial"/>
              </a:rPr>
              <a:t>CEI  </a:t>
            </a:r>
            <a:r>
              <a:rPr sz="2600" dirty="0">
                <a:latin typeface="Arial"/>
                <a:cs typeface="Arial"/>
              </a:rPr>
              <a:t>(Comunidade dos Estados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Independentes).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1938"/>
              </a:spcBef>
            </a:pPr>
            <a:r>
              <a:rPr sz="2600" spc="-5" dirty="0">
                <a:latin typeface="Arial"/>
                <a:cs typeface="Arial"/>
              </a:rPr>
              <a:t>Boris Yeltsin </a:t>
            </a:r>
            <a:r>
              <a:rPr sz="2600" dirty="0">
                <a:latin typeface="Arial"/>
                <a:cs typeface="Arial"/>
              </a:rPr>
              <a:t>assume a presidência da</a:t>
            </a:r>
            <a:r>
              <a:rPr sz="2600" spc="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Rússia.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6550" y="468629"/>
            <a:ext cx="3322954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5" dirty="0"/>
              <a:t>FIM DA</a:t>
            </a:r>
            <a:r>
              <a:rPr spc="-105" dirty="0"/>
              <a:t> </a:t>
            </a:r>
            <a:r>
              <a:rPr spc="-5" dirty="0"/>
              <a:t>URSS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071" y="468629"/>
            <a:ext cx="3637279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5" dirty="0"/>
              <a:t>SINAIS DO</a:t>
            </a:r>
            <a:r>
              <a:rPr spc="-70" dirty="0"/>
              <a:t> </a:t>
            </a:r>
            <a:r>
              <a:rPr spc="-5" dirty="0"/>
              <a:t>FIM</a:t>
            </a:r>
          </a:p>
        </p:txBody>
      </p:sp>
      <p:sp>
        <p:nvSpPr>
          <p:cNvPr id="3" name="object 3"/>
          <p:cNvSpPr/>
          <p:nvPr/>
        </p:nvSpPr>
        <p:spPr>
          <a:xfrm>
            <a:off x="826770" y="1094739"/>
            <a:ext cx="2593339" cy="2981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55650" y="4183380"/>
            <a:ext cx="7632700" cy="2674620"/>
            <a:chOff x="755650" y="4183379"/>
            <a:chExt cx="7632700" cy="2674620"/>
          </a:xfrm>
        </p:grpSpPr>
        <p:sp>
          <p:nvSpPr>
            <p:cNvPr id="5" name="object 5"/>
            <p:cNvSpPr/>
            <p:nvPr/>
          </p:nvSpPr>
          <p:spPr>
            <a:xfrm>
              <a:off x="4458970" y="4183379"/>
              <a:ext cx="1841500" cy="20662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43430" y="4508499"/>
              <a:ext cx="4907280" cy="2349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650" y="4196079"/>
              <a:ext cx="3708400" cy="20535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7300" y="4196079"/>
              <a:ext cx="2051050" cy="20535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554730" y="1094739"/>
            <a:ext cx="4834889" cy="2994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0371" y="468629"/>
            <a:ext cx="3155315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5" dirty="0"/>
              <a:t>NOVO</a:t>
            </a:r>
            <a:r>
              <a:rPr spc="-75" dirty="0"/>
              <a:t> </a:t>
            </a:r>
            <a:r>
              <a:rPr spc="-10" dirty="0"/>
              <a:t>MAPA</a:t>
            </a:r>
          </a:p>
        </p:txBody>
      </p:sp>
      <p:sp>
        <p:nvSpPr>
          <p:cNvPr id="3" name="object 3"/>
          <p:cNvSpPr/>
          <p:nvPr/>
        </p:nvSpPr>
        <p:spPr>
          <a:xfrm>
            <a:off x="779780" y="1196339"/>
            <a:ext cx="7537450" cy="504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790" y="541020"/>
            <a:ext cx="7452359" cy="2581910"/>
          </a:xfrm>
          <a:prstGeom prst="rect">
            <a:avLst/>
          </a:prstGeom>
        </p:spPr>
        <p:txBody>
          <a:bodyPr vert="horz" wrap="square" lIns="0" tIns="9524" rIns="0" bIns="0" rtlCol="0">
            <a:spAutoFit/>
          </a:bodyPr>
          <a:lstStyle/>
          <a:p>
            <a:pPr marL="2704820" marR="414612" indent="-2379733">
              <a:lnSpc>
                <a:spcPts val="5030"/>
              </a:lnSpc>
              <a:spcBef>
                <a:spcPts val="75"/>
              </a:spcBef>
              <a:tabLst>
                <a:tab pos="3732142" algn="l"/>
              </a:tabLst>
            </a:pPr>
            <a:r>
              <a:rPr spc="-10" dirty="0"/>
              <a:t>DERRUBADA	</a:t>
            </a:r>
            <a:r>
              <a:rPr spc="-5" dirty="0"/>
              <a:t>DO </a:t>
            </a:r>
            <a:r>
              <a:rPr spc="-10" dirty="0"/>
              <a:t>MURO</a:t>
            </a:r>
            <a:r>
              <a:rPr spc="-90" dirty="0"/>
              <a:t> </a:t>
            </a:r>
            <a:r>
              <a:rPr spc="-5" dirty="0"/>
              <a:t>DE  BERLIM</a:t>
            </a:r>
          </a:p>
          <a:p>
            <a:pPr marL="12698" marR="5080" algn="just">
              <a:lnSpc>
                <a:spcPct val="105000"/>
              </a:lnSpc>
              <a:spcBef>
                <a:spcPts val="270"/>
              </a:spcBef>
            </a:pPr>
            <a:r>
              <a:rPr sz="2600" b="0" dirty="0">
                <a:solidFill>
                  <a:srgbClr val="000000"/>
                </a:solidFill>
              </a:rPr>
              <a:t>- 1989: Derrubada </a:t>
            </a:r>
            <a:r>
              <a:rPr sz="2600" b="0" spc="5" dirty="0">
                <a:solidFill>
                  <a:srgbClr val="000000"/>
                </a:solidFill>
              </a:rPr>
              <a:t>do </a:t>
            </a:r>
            <a:r>
              <a:rPr sz="2600" b="0" spc="-5" dirty="0">
                <a:solidFill>
                  <a:srgbClr val="000000"/>
                </a:solidFill>
              </a:rPr>
              <a:t>Muro </a:t>
            </a:r>
            <a:r>
              <a:rPr sz="2600" b="0" spc="5" dirty="0">
                <a:solidFill>
                  <a:srgbClr val="000000"/>
                </a:solidFill>
              </a:rPr>
              <a:t>de </a:t>
            </a:r>
            <a:r>
              <a:rPr sz="2600" b="0" spc="-5" dirty="0">
                <a:solidFill>
                  <a:srgbClr val="000000"/>
                </a:solidFill>
              </a:rPr>
              <a:t>Berlim, </a:t>
            </a:r>
            <a:r>
              <a:rPr sz="2600" b="0" dirty="0">
                <a:solidFill>
                  <a:srgbClr val="000000"/>
                </a:solidFill>
              </a:rPr>
              <a:t>símbolo da  Guerra </a:t>
            </a:r>
            <a:r>
              <a:rPr sz="2600" b="0" spc="-5" dirty="0">
                <a:solidFill>
                  <a:srgbClr val="000000"/>
                </a:solidFill>
              </a:rPr>
              <a:t>Fria, </a:t>
            </a:r>
            <a:r>
              <a:rPr sz="2600" b="0" dirty="0">
                <a:solidFill>
                  <a:srgbClr val="000000"/>
                </a:solidFill>
              </a:rPr>
              <a:t>pois dividia, </a:t>
            </a:r>
            <a:r>
              <a:rPr sz="2600" b="0" spc="-5" dirty="0">
                <a:solidFill>
                  <a:srgbClr val="000000"/>
                </a:solidFill>
              </a:rPr>
              <a:t>literalmente, </a:t>
            </a:r>
            <a:r>
              <a:rPr sz="2600" b="0" dirty="0">
                <a:solidFill>
                  <a:srgbClr val="000000"/>
                </a:solidFill>
              </a:rPr>
              <a:t>os dois  sistemas.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755650" y="3122929"/>
            <a:ext cx="3239770" cy="321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1860" y="1156970"/>
            <a:ext cx="4859020" cy="5243830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8" marR="5715" algn="just">
              <a:lnSpc>
                <a:spcPct val="105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- A </a:t>
            </a:r>
            <a:r>
              <a:rPr sz="2400" spc="-5" dirty="0">
                <a:latin typeface="Arial"/>
                <a:cs typeface="Arial"/>
              </a:rPr>
              <a:t>URSS </a:t>
            </a:r>
            <a:r>
              <a:rPr sz="2400" spc="-10" dirty="0">
                <a:latin typeface="Arial"/>
                <a:cs typeface="Arial"/>
              </a:rPr>
              <a:t>não </a:t>
            </a:r>
            <a:r>
              <a:rPr sz="2400" spc="-5" dirty="0">
                <a:latin typeface="Arial"/>
                <a:cs typeface="Arial"/>
              </a:rPr>
              <a:t>tinha mais  condições financeiras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políticas de  sustentar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regime na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Alemanha.</a:t>
            </a:r>
            <a:endParaRPr sz="2400">
              <a:latin typeface="Arial"/>
              <a:cs typeface="Arial"/>
            </a:endParaRPr>
          </a:p>
          <a:p>
            <a:pPr marL="12698" marR="5080" algn="just">
              <a:lnSpc>
                <a:spcPct val="104900"/>
              </a:lnSpc>
              <a:spcBef>
                <a:spcPts val="600"/>
              </a:spcBef>
            </a:pPr>
            <a:r>
              <a:rPr sz="3600" baseline="3472" dirty="0">
                <a:latin typeface="Arial"/>
                <a:cs typeface="Arial"/>
              </a:rPr>
              <a:t>-</a:t>
            </a:r>
            <a:r>
              <a:rPr sz="2400" dirty="0">
                <a:latin typeface="Arial"/>
                <a:cs typeface="Arial"/>
              </a:rPr>
              <a:t>Em </a:t>
            </a:r>
            <a:r>
              <a:rPr sz="2400" spc="-5" dirty="0">
                <a:latin typeface="Arial"/>
                <a:cs typeface="Arial"/>
              </a:rPr>
              <a:t>1990 sob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comando do  chanceler ocidental Helmut Kohl </a:t>
            </a:r>
            <a:r>
              <a:rPr sz="2400" dirty="0">
                <a:latin typeface="Arial"/>
                <a:cs typeface="Arial"/>
              </a:rPr>
              <a:t>o  </a:t>
            </a:r>
            <a:r>
              <a:rPr sz="2400" spc="-5" dirty="0">
                <a:latin typeface="Arial"/>
                <a:cs typeface="Arial"/>
              </a:rPr>
              <a:t>país </a:t>
            </a:r>
            <a:r>
              <a:rPr sz="2400" dirty="0">
                <a:latin typeface="Arial"/>
                <a:cs typeface="Arial"/>
              </a:rPr>
              <a:t>é</a:t>
            </a:r>
            <a:r>
              <a:rPr sz="2400" spc="-5" dirty="0">
                <a:latin typeface="Arial"/>
                <a:cs typeface="Arial"/>
              </a:rPr>
              <a:t> reunificado.</a:t>
            </a:r>
            <a:endParaRPr sz="2400">
              <a:latin typeface="Arial"/>
              <a:cs typeface="Arial"/>
            </a:endParaRPr>
          </a:p>
          <a:p>
            <a:pPr marL="12698" marR="5080" algn="just">
              <a:lnSpc>
                <a:spcPct val="104900"/>
              </a:lnSpc>
              <a:spcBef>
                <a:spcPts val="595"/>
              </a:spcBef>
            </a:pPr>
            <a:r>
              <a:rPr sz="3600" spc="-7" baseline="3472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Alto custo econômico, que  gerou inflação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 recessão.</a:t>
            </a:r>
            <a:endParaRPr sz="2400">
              <a:latin typeface="Arial"/>
              <a:cs typeface="Arial"/>
            </a:endParaRPr>
          </a:p>
          <a:p>
            <a:pPr marL="12698" marR="5080">
              <a:lnSpc>
                <a:spcPct val="104900"/>
              </a:lnSpc>
              <a:spcBef>
                <a:spcPts val="600"/>
              </a:spcBef>
              <a:tabLst>
                <a:tab pos="484455" algn="l"/>
                <a:tab pos="1544795" algn="l"/>
                <a:tab pos="1635590" algn="l"/>
                <a:tab pos="1841944" algn="l"/>
                <a:tab pos="1905437" algn="l"/>
                <a:tab pos="2259095" algn="l"/>
                <a:tab pos="2327034" algn="l"/>
                <a:tab pos="2614024" algn="l"/>
                <a:tab pos="3081335" algn="l"/>
                <a:tab pos="3256577" algn="l"/>
                <a:tab pos="3645157" algn="l"/>
                <a:tab pos="3767064" algn="l"/>
                <a:tab pos="3797541" algn="l"/>
                <a:tab pos="3948655" algn="l"/>
                <a:tab pos="4065483" algn="l"/>
                <a:tab pos="4269932" algn="l"/>
                <a:tab pos="4338505" algn="l"/>
                <a:tab pos="4675020" algn="l"/>
              </a:tabLst>
            </a:pPr>
            <a:r>
              <a:rPr sz="3600" spc="-7" baseline="3472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Problemas			sociais,		</a:t>
            </a:r>
            <a:r>
              <a:rPr sz="2400" dirty="0">
                <a:latin typeface="Arial"/>
                <a:cs typeface="Arial"/>
              </a:rPr>
              <a:t>como			a  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ess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ad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5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		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r	a	t</a:t>
            </a:r>
            <a:r>
              <a:rPr sz="2400" spc="-10" dirty="0">
                <a:latin typeface="Arial"/>
                <a:cs typeface="Arial"/>
              </a:rPr>
              <a:t>od</a:t>
            </a:r>
            <a:r>
              <a:rPr sz="2400" dirty="0">
                <a:latin typeface="Arial"/>
                <a:cs typeface="Arial"/>
              </a:rPr>
              <a:t>a	a 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pu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ç</a:t>
            </a:r>
            <a:r>
              <a:rPr sz="2400" spc="-5" dirty="0">
                <a:latin typeface="Arial"/>
                <a:cs typeface="Arial"/>
              </a:rPr>
              <a:t>ã</a:t>
            </a:r>
            <a:r>
              <a:rPr sz="2400" dirty="0">
                <a:latin typeface="Arial"/>
                <a:cs typeface="Arial"/>
              </a:rPr>
              <a:t>o	o	nív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	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	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		e		</a:t>
            </a:r>
            <a:r>
              <a:rPr sz="2400" spc="-10" dirty="0">
                <a:latin typeface="Arial"/>
                <a:cs typeface="Arial"/>
              </a:rPr>
              <a:t>pod</a:t>
            </a:r>
            <a:r>
              <a:rPr sz="2400" dirty="0">
                <a:latin typeface="Arial"/>
                <a:cs typeface="Arial"/>
              </a:rPr>
              <a:t>er 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	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ra		</a:t>
            </a:r>
            <a:r>
              <a:rPr sz="2400" spc="-10" dirty="0">
                <a:latin typeface="Arial"/>
                <a:cs typeface="Arial"/>
              </a:rPr>
              <a:t>do</a:t>
            </a:r>
            <a:r>
              <a:rPr sz="2400" dirty="0">
                <a:latin typeface="Arial"/>
                <a:cs typeface="Arial"/>
              </a:rPr>
              <a:t>s	h</a:t>
            </a:r>
            <a:r>
              <a:rPr sz="2400" spc="-10" dirty="0">
                <a:latin typeface="Arial"/>
                <a:cs typeface="Arial"/>
              </a:rPr>
              <a:t>ab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		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  </a:t>
            </a:r>
            <a:r>
              <a:rPr sz="2400" spc="-5" dirty="0">
                <a:latin typeface="Arial"/>
                <a:cs typeface="Arial"/>
              </a:rPr>
              <a:t>ocidental.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401" y="468629"/>
            <a:ext cx="7827009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4913755" algn="l"/>
              </a:tabLst>
            </a:pPr>
            <a:r>
              <a:rPr spc="-10" dirty="0"/>
              <a:t>REUN</a:t>
            </a:r>
            <a:r>
              <a:rPr spc="5" dirty="0"/>
              <a:t>I</a:t>
            </a:r>
            <a:r>
              <a:rPr spc="-15" dirty="0"/>
              <a:t>F</a:t>
            </a:r>
            <a:r>
              <a:rPr spc="5" dirty="0"/>
              <a:t>I</a:t>
            </a:r>
            <a:r>
              <a:rPr spc="-10" dirty="0"/>
              <a:t>CACÃ</a:t>
            </a:r>
            <a:r>
              <a:rPr dirty="0"/>
              <a:t>O </a:t>
            </a:r>
            <a:r>
              <a:rPr spc="-10" dirty="0"/>
              <a:t>D</a:t>
            </a:r>
            <a:r>
              <a:rPr dirty="0"/>
              <a:t>A	</a:t>
            </a:r>
            <a:r>
              <a:rPr spc="-10" dirty="0"/>
              <a:t>A</a:t>
            </a:r>
            <a:r>
              <a:rPr spc="-15" dirty="0"/>
              <a:t>L</a:t>
            </a:r>
            <a:r>
              <a:rPr dirty="0"/>
              <a:t>E</a:t>
            </a:r>
            <a:r>
              <a:rPr spc="-15" dirty="0"/>
              <a:t>M</a:t>
            </a:r>
            <a:r>
              <a:rPr spc="-10" dirty="0"/>
              <a:t>ANH</a:t>
            </a:r>
            <a:r>
              <a:rPr dirty="0"/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749300" y="1196339"/>
            <a:ext cx="2527300" cy="511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20" y="919479"/>
            <a:ext cx="7479665" cy="475234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1945</a:t>
            </a:r>
            <a:endParaRPr sz="2400">
              <a:latin typeface="Arial"/>
              <a:cs typeface="Arial"/>
            </a:endParaRPr>
          </a:p>
          <a:p>
            <a:pPr marL="12698" marR="5080">
              <a:spcBef>
                <a:spcPts val="1499"/>
              </a:spcBef>
              <a:buChar char="-"/>
              <a:tabLst>
                <a:tab pos="259052" algn="l"/>
                <a:tab pos="259688" algn="l"/>
                <a:tab pos="2162585" algn="l"/>
                <a:tab pos="2661644" algn="l"/>
                <a:tab pos="3617220" algn="l"/>
                <a:tab pos="4962010" algn="l"/>
                <a:tab pos="5867427" algn="l"/>
                <a:tab pos="6179815" algn="l"/>
              </a:tabLst>
            </a:pP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spc="5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10" dirty="0">
                <a:latin typeface="Arial"/>
                <a:cs typeface="Arial"/>
              </a:rPr>
              <a:t>f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ê</a:t>
            </a:r>
            <a:r>
              <a:rPr sz="2400" b="1" spc="-10" dirty="0">
                <a:latin typeface="Arial"/>
                <a:cs typeface="Arial"/>
              </a:rPr>
              <a:t>nc</a:t>
            </a:r>
            <a:r>
              <a:rPr sz="2400" b="1" dirty="0">
                <a:latin typeface="Arial"/>
                <a:cs typeface="Arial"/>
              </a:rPr>
              <a:t>ia	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e	</a:t>
            </a:r>
            <a:r>
              <a:rPr sz="2400" b="1" spc="-10" dirty="0">
                <a:latin typeface="Arial"/>
                <a:cs typeface="Arial"/>
              </a:rPr>
              <a:t>Ya</a:t>
            </a:r>
            <a:r>
              <a:rPr sz="2400" b="1" spc="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:	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em	s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	a	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soviética na Europa </a:t>
            </a:r>
            <a:r>
              <a:rPr sz="2400" dirty="0">
                <a:latin typeface="Arial"/>
                <a:cs typeface="Arial"/>
              </a:rPr>
              <a:t>e a </a:t>
            </a:r>
            <a:r>
              <a:rPr sz="2400" spc="-5" dirty="0">
                <a:latin typeface="Arial"/>
                <a:cs typeface="Arial"/>
              </a:rPr>
              <a:t>ocupação da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Alemanha.</a:t>
            </a:r>
            <a:endParaRPr sz="2400">
              <a:latin typeface="Arial"/>
              <a:cs typeface="Arial"/>
            </a:endParaRPr>
          </a:p>
          <a:p>
            <a:pPr marL="12698" marR="6350">
              <a:lnSpc>
                <a:spcPts val="2590"/>
              </a:lnSpc>
              <a:spcBef>
                <a:spcPts val="1535"/>
              </a:spcBef>
              <a:buChar char="-"/>
              <a:tabLst>
                <a:tab pos="230481" algn="l"/>
                <a:tab pos="521280" algn="l"/>
              </a:tabLst>
            </a:pPr>
            <a:r>
              <a:rPr sz="2400" b="1" spc="-5" dirty="0">
                <a:latin typeface="Arial"/>
                <a:cs typeface="Arial"/>
              </a:rPr>
              <a:t>Conferência de São Francisco</a:t>
            </a:r>
            <a:r>
              <a:rPr sz="2400" spc="-5" dirty="0">
                <a:latin typeface="Arial"/>
                <a:cs typeface="Arial"/>
              </a:rPr>
              <a:t>: Criação da ONU </a:t>
            </a:r>
            <a:r>
              <a:rPr sz="2400" dirty="0">
                <a:latin typeface="Arial"/>
                <a:cs typeface="Arial"/>
              </a:rPr>
              <a:t>e  </a:t>
            </a:r>
            <a:r>
              <a:rPr sz="2400" spc="-5" dirty="0">
                <a:latin typeface="Arial"/>
                <a:cs typeface="Arial"/>
              </a:rPr>
              <a:t>do	</a:t>
            </a:r>
            <a:r>
              <a:rPr sz="2400" spc="-10" dirty="0">
                <a:latin typeface="Arial"/>
                <a:cs typeface="Arial"/>
              </a:rPr>
              <a:t>Conselho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Segurança</a:t>
            </a:r>
            <a:endParaRPr sz="2400">
              <a:latin typeface="Arial"/>
              <a:cs typeface="Arial"/>
            </a:endParaRPr>
          </a:p>
          <a:p>
            <a:pPr marL="12698" marR="6350">
              <a:spcBef>
                <a:spcPts val="1465"/>
              </a:spcBef>
              <a:buChar char="-"/>
              <a:tabLst>
                <a:tab pos="219052" algn="l"/>
              </a:tabLst>
            </a:pPr>
            <a:r>
              <a:rPr sz="2400" b="1" spc="-5" dirty="0">
                <a:latin typeface="Arial"/>
                <a:cs typeface="Arial"/>
              </a:rPr>
              <a:t>Conferência </a:t>
            </a:r>
            <a:r>
              <a:rPr sz="2400" b="1" dirty="0">
                <a:latin typeface="Arial"/>
                <a:cs typeface="Arial"/>
              </a:rPr>
              <a:t>de </a:t>
            </a:r>
            <a:r>
              <a:rPr sz="2400" b="1" spc="-5" dirty="0">
                <a:latin typeface="Arial"/>
                <a:cs typeface="Arial"/>
              </a:rPr>
              <a:t>Potsdam: </a:t>
            </a:r>
            <a:r>
              <a:rPr sz="2400" spc="-5" dirty="0">
                <a:latin typeface="Arial"/>
                <a:cs typeface="Arial"/>
              </a:rPr>
              <a:t>Divisão </a:t>
            </a:r>
            <a:r>
              <a:rPr sz="2400" dirty="0">
                <a:latin typeface="Arial"/>
                <a:cs typeface="Arial"/>
              </a:rPr>
              <a:t>da </a:t>
            </a:r>
            <a:r>
              <a:rPr sz="2400" spc="-10" dirty="0">
                <a:latin typeface="Arial"/>
                <a:cs typeface="Arial"/>
              </a:rPr>
              <a:t>Alemanha </a:t>
            </a:r>
            <a:r>
              <a:rPr sz="2400" spc="-5" dirty="0">
                <a:latin typeface="Arial"/>
                <a:cs typeface="Arial"/>
              </a:rPr>
              <a:t>em  quatro zonas 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ocupação.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1499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1948</a:t>
            </a:r>
            <a:endParaRPr sz="2400">
              <a:latin typeface="Arial"/>
              <a:cs typeface="Arial"/>
            </a:endParaRPr>
          </a:p>
          <a:p>
            <a:pPr marL="12698" marR="5080">
              <a:spcBef>
                <a:spcPts val="1499"/>
              </a:spcBef>
              <a:tabLst>
                <a:tab pos="1458444" algn="l"/>
                <a:tab pos="2193698" algn="l"/>
                <a:tab pos="3250228" algn="l"/>
                <a:tab pos="5476307" algn="l"/>
                <a:tab pos="636394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ção	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	</a:t>
            </a:r>
            <a:r>
              <a:rPr sz="2400" b="1" dirty="0">
                <a:latin typeface="Arial"/>
                <a:cs typeface="Arial"/>
              </a:rPr>
              <a:t>OEA	</a:t>
            </a:r>
            <a:r>
              <a:rPr sz="2400" spc="10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gan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ç</a:t>
            </a:r>
            <a:r>
              <a:rPr sz="2400" spc="-5" dirty="0">
                <a:latin typeface="Arial"/>
                <a:cs typeface="Arial"/>
              </a:rPr>
              <a:t>ã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os	Est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  </a:t>
            </a:r>
            <a:r>
              <a:rPr sz="2400" spc="-5" dirty="0">
                <a:latin typeface="Arial"/>
                <a:cs typeface="Arial"/>
              </a:rPr>
              <a:t>Americanos), </a:t>
            </a:r>
            <a:r>
              <a:rPr sz="2400" spc="-10" dirty="0">
                <a:latin typeface="Arial"/>
                <a:cs typeface="Arial"/>
              </a:rPr>
              <a:t>pelo </a:t>
            </a:r>
            <a:r>
              <a:rPr sz="2400" spc="-5" dirty="0">
                <a:latin typeface="Arial"/>
                <a:cs typeface="Arial"/>
              </a:rPr>
              <a:t>Acordo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Bogotá.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4680" y="919480"/>
            <a:ext cx="2835275" cy="113792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L="635"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1949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1499"/>
              </a:spcBef>
            </a:pPr>
            <a:r>
              <a:rPr sz="2400" b="1" spc="-5" dirty="0">
                <a:latin typeface="Arial"/>
                <a:cs typeface="Arial"/>
              </a:rPr>
              <a:t>Revolução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Chinesa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9621" y="2032000"/>
            <a:ext cx="3063240" cy="169418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L="247625">
              <a:spcBef>
                <a:spcPts val="1600"/>
              </a:spcBef>
            </a:pPr>
            <a:r>
              <a:rPr sz="2400" b="1" spc="-5" dirty="0">
                <a:latin typeface="Arial"/>
                <a:cs typeface="Arial"/>
              </a:rPr>
              <a:t>Kuomitang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(KMT)</a:t>
            </a:r>
            <a:endParaRPr sz="2400">
              <a:latin typeface="Arial"/>
              <a:cs typeface="Arial"/>
            </a:endParaRPr>
          </a:p>
          <a:p>
            <a:pPr marL="527630" marR="5080" indent="-515567">
              <a:lnSpc>
                <a:spcPct val="152100"/>
              </a:lnSpc>
            </a:pPr>
            <a:r>
              <a:rPr sz="2400" spc="-5" dirty="0">
                <a:latin typeface="Arial"/>
                <a:cs typeface="Arial"/>
              </a:rPr>
              <a:t>(Partido </a:t>
            </a:r>
            <a:r>
              <a:rPr sz="2400" spc="-10" dirty="0">
                <a:latin typeface="Arial"/>
                <a:cs typeface="Arial"/>
              </a:rPr>
              <a:t>Nacionalista)  </a:t>
            </a:r>
            <a:r>
              <a:rPr sz="2400" spc="-5" dirty="0">
                <a:latin typeface="Arial"/>
                <a:cs typeface="Arial"/>
              </a:rPr>
              <a:t>Líder: Chiang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Kai-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119" y="2032000"/>
            <a:ext cx="2924810" cy="2059939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R="29206" algn="ctr">
              <a:spcBef>
                <a:spcPts val="1600"/>
              </a:spcBef>
            </a:pPr>
            <a:r>
              <a:rPr sz="2400" b="1" spc="-5" dirty="0">
                <a:latin typeface="Arial"/>
                <a:cs typeface="Arial"/>
              </a:rPr>
              <a:t>PCC</a:t>
            </a:r>
            <a:endParaRPr sz="2400">
              <a:latin typeface="Arial"/>
              <a:cs typeface="Arial"/>
            </a:endParaRPr>
          </a:p>
          <a:p>
            <a:pPr marL="12698">
              <a:spcBef>
                <a:spcPts val="1499"/>
              </a:spcBef>
            </a:pPr>
            <a:r>
              <a:rPr sz="2400" spc="-5" dirty="0">
                <a:latin typeface="Arial"/>
                <a:cs typeface="Arial"/>
              </a:rPr>
              <a:t>(Partido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Comunista)</a:t>
            </a:r>
            <a:endParaRPr sz="2400">
              <a:latin typeface="Arial"/>
              <a:cs typeface="Arial"/>
            </a:endParaRPr>
          </a:p>
          <a:p>
            <a:pPr marL="12698" marR="5080">
              <a:spcBef>
                <a:spcPts val="1499"/>
              </a:spcBef>
            </a:pPr>
            <a:r>
              <a:rPr sz="2400" spc="-5" dirty="0">
                <a:latin typeface="Arial"/>
                <a:cs typeface="Arial"/>
              </a:rPr>
              <a:t>Líder: Mao Tsé-tung.  shek.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3119" y="4257040"/>
            <a:ext cx="7479030" cy="18542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Os </a:t>
            </a:r>
            <a:r>
              <a:rPr sz="2400" spc="-5" dirty="0">
                <a:latin typeface="Arial"/>
                <a:cs typeface="Arial"/>
              </a:rPr>
              <a:t>Comunistas derrotam os </a:t>
            </a:r>
            <a:r>
              <a:rPr sz="2400" spc="-10" dirty="0">
                <a:latin typeface="Arial"/>
                <a:cs typeface="Arial"/>
              </a:rPr>
              <a:t>Nacionalistas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Mao Tsé-  tung proclama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República </a:t>
            </a:r>
            <a:r>
              <a:rPr sz="2400" spc="-5" dirty="0">
                <a:latin typeface="Arial"/>
                <a:cs typeface="Arial"/>
              </a:rPr>
              <a:t>Popular da </a:t>
            </a:r>
            <a:r>
              <a:rPr sz="2400" spc="-10" dirty="0">
                <a:latin typeface="Arial"/>
                <a:cs typeface="Arial"/>
              </a:rPr>
              <a:t>China  </a:t>
            </a:r>
            <a:r>
              <a:rPr sz="2400" spc="-5" dirty="0">
                <a:latin typeface="Arial"/>
                <a:cs typeface="Arial"/>
              </a:rPr>
              <a:t>(socialista), </a:t>
            </a:r>
            <a:r>
              <a:rPr sz="2400" spc="-10" dirty="0">
                <a:latin typeface="Arial"/>
                <a:cs typeface="Arial"/>
              </a:rPr>
              <a:t>enquanto Chiang </a:t>
            </a:r>
            <a:r>
              <a:rPr sz="2400" spc="-5" dirty="0">
                <a:latin typeface="Arial"/>
                <a:cs typeface="Arial"/>
              </a:rPr>
              <a:t>Kai-shek, foge para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ilha de Formosa onde proclama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República  </a:t>
            </a:r>
            <a:r>
              <a:rPr sz="2400" spc="-5" dirty="0">
                <a:latin typeface="Arial"/>
                <a:cs typeface="Arial"/>
              </a:rPr>
              <a:t>Nacionalista da </a:t>
            </a:r>
            <a:r>
              <a:rPr sz="2400" spc="-10" dirty="0">
                <a:latin typeface="Arial"/>
                <a:cs typeface="Arial"/>
              </a:rPr>
              <a:t>China </a:t>
            </a:r>
            <a:r>
              <a:rPr sz="2400" spc="-5" dirty="0">
                <a:latin typeface="Arial"/>
                <a:cs typeface="Arial"/>
              </a:rPr>
              <a:t>(capitalista)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Taiwan.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3591" y="919480"/>
            <a:ext cx="2498725" cy="113792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1950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1499"/>
              </a:spcBef>
            </a:pPr>
            <a:r>
              <a:rPr sz="2400" b="1" spc="-5" dirty="0">
                <a:latin typeface="Arial"/>
                <a:cs typeface="Arial"/>
              </a:rPr>
              <a:t>Guerra da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Coréia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857" y="2032000"/>
            <a:ext cx="2292985" cy="113792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L="143495">
              <a:spcBef>
                <a:spcPts val="1600"/>
              </a:spcBef>
            </a:pPr>
            <a:r>
              <a:rPr sz="2400" b="1" spc="-5" dirty="0">
                <a:latin typeface="Arial"/>
                <a:cs typeface="Arial"/>
              </a:rPr>
              <a:t>Coréia do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Sul</a:t>
            </a:r>
            <a:endParaRPr sz="2400">
              <a:latin typeface="Arial"/>
              <a:cs typeface="Arial"/>
            </a:endParaRPr>
          </a:p>
          <a:p>
            <a:pPr marL="12698">
              <a:spcBef>
                <a:spcPts val="1499"/>
              </a:spcBef>
            </a:pPr>
            <a:r>
              <a:rPr sz="2400" spc="-5" dirty="0">
                <a:latin typeface="Arial"/>
                <a:cs typeface="Arial"/>
              </a:rPr>
              <a:t>(capitalista/EUA)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119" y="2032000"/>
            <a:ext cx="4091304" cy="169418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R="577155" algn="ctr">
              <a:spcBef>
                <a:spcPts val="1600"/>
              </a:spcBef>
            </a:pPr>
            <a:r>
              <a:rPr sz="2400" b="1" spc="-5" dirty="0">
                <a:latin typeface="Arial"/>
                <a:cs typeface="Arial"/>
              </a:rPr>
              <a:t>Coréia </a:t>
            </a:r>
            <a:r>
              <a:rPr sz="2400" b="1" dirty="0">
                <a:latin typeface="Arial"/>
                <a:cs typeface="Arial"/>
              </a:rPr>
              <a:t>do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Norte</a:t>
            </a:r>
            <a:endParaRPr sz="2400">
              <a:latin typeface="Arial"/>
              <a:cs typeface="Arial"/>
            </a:endParaRPr>
          </a:p>
          <a:p>
            <a:pPr marR="539059" algn="ctr">
              <a:spcBef>
                <a:spcPts val="1499"/>
              </a:spcBef>
            </a:pPr>
            <a:r>
              <a:rPr sz="2400" spc="-5" dirty="0">
                <a:latin typeface="Arial"/>
                <a:cs typeface="Arial"/>
              </a:rPr>
              <a:t>(socialista/China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URSS)</a:t>
            </a:r>
            <a:endParaRPr sz="2400">
              <a:latin typeface="Arial"/>
              <a:cs typeface="Arial"/>
            </a:endParaRPr>
          </a:p>
          <a:p>
            <a:pPr marR="5080" algn="r">
              <a:spcBef>
                <a:spcPts val="1499"/>
              </a:spcBef>
            </a:pPr>
            <a:r>
              <a:rPr sz="2400" b="1" spc="-10" dirty="0">
                <a:solidFill>
                  <a:srgbClr val="BF0000"/>
                </a:solidFill>
                <a:latin typeface="Arial"/>
                <a:cs typeface="Arial"/>
              </a:rPr>
              <a:t>19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51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3120" y="3891280"/>
            <a:ext cx="7478395" cy="260096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Pacto de Segurança Coletiva (ANZUS) entre EUA,  Austrália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Nova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Zelândia.</a:t>
            </a:r>
            <a:endParaRPr sz="2400">
              <a:latin typeface="Arial"/>
              <a:cs typeface="Arial"/>
            </a:endParaRPr>
          </a:p>
          <a:p>
            <a:pPr marL="635" algn="ctr">
              <a:spcBef>
                <a:spcPts val="1499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1955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</a:pPr>
            <a:r>
              <a:rPr sz="2400" spc="-5" dirty="0">
                <a:latin typeface="Arial"/>
                <a:cs typeface="Arial"/>
              </a:rPr>
              <a:t>Conferência </a:t>
            </a:r>
            <a:r>
              <a:rPr sz="2400" spc="-10" dirty="0">
                <a:latin typeface="Arial"/>
                <a:cs typeface="Arial"/>
              </a:rPr>
              <a:t>dos </a:t>
            </a:r>
            <a:r>
              <a:rPr sz="2400" spc="-5" dirty="0">
                <a:latin typeface="Arial"/>
                <a:cs typeface="Arial"/>
              </a:rPr>
              <a:t>Países </a:t>
            </a:r>
            <a:r>
              <a:rPr sz="2400" spc="-10" dirty="0">
                <a:latin typeface="Arial"/>
                <a:cs typeface="Arial"/>
              </a:rPr>
              <a:t>não Alinhados </a:t>
            </a:r>
            <a:r>
              <a:rPr sz="2400" dirty="0">
                <a:latin typeface="Arial"/>
                <a:cs typeface="Arial"/>
              </a:rPr>
              <a:t>em </a:t>
            </a:r>
            <a:r>
              <a:rPr sz="2400" spc="-10" dirty="0">
                <a:latin typeface="Arial"/>
                <a:cs typeface="Arial"/>
              </a:rPr>
              <a:t>Bandung  </a:t>
            </a:r>
            <a:r>
              <a:rPr sz="2400" spc="-5" dirty="0">
                <a:latin typeface="Arial"/>
                <a:cs typeface="Arial"/>
              </a:rPr>
              <a:t>(Indonésia), </a:t>
            </a:r>
            <a:r>
              <a:rPr sz="2400" spc="-10" dirty="0">
                <a:latin typeface="Arial"/>
                <a:cs typeface="Arial"/>
              </a:rPr>
              <a:t>condenando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imperialismo, </a:t>
            </a:r>
            <a:r>
              <a:rPr sz="2400" dirty="0">
                <a:latin typeface="Arial"/>
                <a:cs typeface="Arial"/>
              </a:rPr>
              <a:t>e o  </a:t>
            </a:r>
            <a:r>
              <a:rPr sz="2400" spc="-5" dirty="0">
                <a:latin typeface="Arial"/>
                <a:cs typeface="Arial"/>
              </a:rPr>
              <a:t>neocolonialismo, surge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Bloco </a:t>
            </a:r>
            <a:r>
              <a:rPr sz="2400" dirty="0">
                <a:latin typeface="Arial"/>
                <a:cs typeface="Arial"/>
              </a:rPr>
              <a:t>do </a:t>
            </a:r>
            <a:r>
              <a:rPr sz="2400" spc="-5" dirty="0">
                <a:latin typeface="Arial"/>
                <a:cs typeface="Arial"/>
              </a:rPr>
              <a:t>Terceiro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Mundo.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20" y="919480"/>
            <a:ext cx="7479665" cy="334772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1959</a:t>
            </a:r>
            <a:endParaRPr sz="2400">
              <a:latin typeface="Arial"/>
              <a:cs typeface="Arial"/>
            </a:endParaRPr>
          </a:p>
          <a:p>
            <a:pPr marL="12698" marR="5715" algn="just">
              <a:spcBef>
                <a:spcPts val="1499"/>
              </a:spcBef>
            </a:pP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Criação do BID (Banco Interamericano de  Desenvolvimento);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10" dirty="0">
                <a:latin typeface="Arial"/>
                <a:cs typeface="Arial"/>
              </a:rPr>
              <a:t>Revolução </a:t>
            </a:r>
            <a:r>
              <a:rPr sz="2400" b="1" spc="-5" dirty="0">
                <a:latin typeface="Arial"/>
                <a:cs typeface="Arial"/>
              </a:rPr>
              <a:t>Cubana</a:t>
            </a:r>
            <a:r>
              <a:rPr sz="2400" spc="-5" dirty="0">
                <a:latin typeface="Arial"/>
                <a:cs typeface="Arial"/>
              </a:rPr>
              <a:t>: Líderes: Fidel Castro, </a:t>
            </a:r>
            <a:r>
              <a:rPr sz="2400" spc="-10" dirty="0">
                <a:latin typeface="Arial"/>
                <a:cs typeface="Arial"/>
              </a:rPr>
              <a:t>Raúl  </a:t>
            </a:r>
            <a:r>
              <a:rPr sz="2400" spc="-5" dirty="0">
                <a:latin typeface="Arial"/>
                <a:cs typeface="Arial"/>
              </a:rPr>
              <a:t>Castro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Ernesto “Che” Guevara. Deposição do ditador  </a:t>
            </a:r>
            <a:r>
              <a:rPr sz="2400" spc="-10" dirty="0">
                <a:latin typeface="Arial"/>
                <a:cs typeface="Arial"/>
              </a:rPr>
              <a:t>Fulgêncio </a:t>
            </a:r>
            <a:r>
              <a:rPr sz="2400" spc="-5" dirty="0">
                <a:latin typeface="Arial"/>
                <a:cs typeface="Arial"/>
              </a:rPr>
              <a:t>Batista.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1499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1961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119" y="4798060"/>
            <a:ext cx="7089140" cy="382154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1571462" algn="l"/>
                <a:tab pos="2215285" algn="l"/>
                <a:tab pos="3247688" algn="l"/>
                <a:tab pos="3637538" algn="l"/>
                <a:tab pos="5280113" algn="l"/>
                <a:tab pos="6127750" algn="l"/>
              </a:tabLst>
            </a:pP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	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uba</a:t>
            </a:r>
            <a:r>
              <a:rPr sz="2400" dirty="0">
                <a:latin typeface="Arial"/>
                <a:cs typeface="Arial"/>
              </a:rPr>
              <a:t>,	o	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den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	J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K,	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120" y="4432300"/>
            <a:ext cx="7477759" cy="75692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R="5080" algn="r">
              <a:spcBef>
                <a:spcPts val="100"/>
              </a:spcBef>
              <a:tabLst>
                <a:tab pos="1236217" algn="l"/>
                <a:tab pos="1863532" algn="l"/>
                <a:tab pos="4250885" algn="l"/>
                <a:tab pos="5115030" algn="l"/>
                <a:tab pos="7112533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epo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	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ac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ç</a:t>
            </a:r>
            <a:r>
              <a:rPr sz="2400" spc="-5" dirty="0">
                <a:latin typeface="Arial"/>
                <a:cs typeface="Arial"/>
              </a:rPr>
              <a:t>ã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em	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nde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ç</a:t>
            </a:r>
            <a:r>
              <a:rPr sz="2400" spc="-5" dirty="0">
                <a:latin typeface="Arial"/>
                <a:cs typeface="Arial"/>
              </a:rPr>
              <a:t>ã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R="5080" algn="r"/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3119" y="5163821"/>
            <a:ext cx="7479030" cy="112268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invasão da Ilha. Desembarcaram na Baía </a:t>
            </a:r>
            <a:r>
              <a:rPr sz="2400" spc="-10" dirty="0">
                <a:latin typeface="Arial"/>
                <a:cs typeface="Arial"/>
              </a:rPr>
              <a:t>dos </a:t>
            </a:r>
            <a:r>
              <a:rPr sz="2400" spc="-5" dirty="0">
                <a:latin typeface="Arial"/>
                <a:cs typeface="Arial"/>
              </a:rPr>
              <a:t>Porcos  (Playa Girón) </a:t>
            </a:r>
            <a:r>
              <a:rPr sz="2400" dirty="0">
                <a:latin typeface="Arial"/>
                <a:cs typeface="Arial"/>
              </a:rPr>
              <a:t>e o </a:t>
            </a:r>
            <a:r>
              <a:rPr sz="2400" spc="-5" dirty="0">
                <a:latin typeface="Arial"/>
                <a:cs typeface="Arial"/>
              </a:rPr>
              <a:t>exército </a:t>
            </a:r>
            <a:r>
              <a:rPr sz="2400" spc="-10" dirty="0">
                <a:latin typeface="Arial"/>
                <a:cs typeface="Arial"/>
              </a:rPr>
              <a:t>cubano </a:t>
            </a:r>
            <a:r>
              <a:rPr sz="2400" spc="-5" dirty="0">
                <a:latin typeface="Arial"/>
                <a:cs typeface="Arial"/>
              </a:rPr>
              <a:t>rapidamente  derrotou </a:t>
            </a:r>
            <a:r>
              <a:rPr sz="2400" dirty="0">
                <a:latin typeface="Arial"/>
                <a:cs typeface="Arial"/>
              </a:rPr>
              <a:t>os </a:t>
            </a:r>
            <a:r>
              <a:rPr sz="2400" spc="-5" dirty="0">
                <a:latin typeface="Arial"/>
                <a:cs typeface="Arial"/>
              </a:rPr>
              <a:t>invasores. </a:t>
            </a:r>
            <a:r>
              <a:rPr sz="2400" spc="-10" dirty="0">
                <a:latin typeface="Arial"/>
                <a:cs typeface="Arial"/>
              </a:rPr>
              <a:t>Cuba </a:t>
            </a:r>
            <a:r>
              <a:rPr sz="2400" spc="-5" dirty="0">
                <a:latin typeface="Arial"/>
                <a:cs typeface="Arial"/>
              </a:rPr>
              <a:t>alia-se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URSS.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19" y="919479"/>
            <a:ext cx="7479030" cy="446024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1961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</a:pPr>
            <a:r>
              <a:rPr sz="2400" b="1" dirty="0">
                <a:latin typeface="Arial"/>
                <a:cs typeface="Arial"/>
              </a:rPr>
              <a:t>- A </a:t>
            </a:r>
            <a:r>
              <a:rPr sz="2400" b="1" spc="-5" dirty="0">
                <a:latin typeface="Arial"/>
                <a:cs typeface="Arial"/>
              </a:rPr>
              <a:t>Crise </a:t>
            </a:r>
            <a:r>
              <a:rPr sz="2400" b="1" dirty="0">
                <a:latin typeface="Arial"/>
                <a:cs typeface="Arial"/>
              </a:rPr>
              <a:t>do </a:t>
            </a:r>
            <a:r>
              <a:rPr sz="2400" b="1" spc="-5" dirty="0">
                <a:latin typeface="Arial"/>
                <a:cs typeface="Arial"/>
              </a:rPr>
              <a:t>Mísseis</a:t>
            </a:r>
            <a:r>
              <a:rPr sz="2400" spc="-5" dirty="0">
                <a:latin typeface="Arial"/>
                <a:cs typeface="Arial"/>
              </a:rPr>
              <a:t>: URSS decide instalar </a:t>
            </a:r>
            <a:r>
              <a:rPr sz="2400" dirty="0">
                <a:latin typeface="Arial"/>
                <a:cs typeface="Arial"/>
              </a:rPr>
              <a:t>mísseis  </a:t>
            </a:r>
            <a:r>
              <a:rPr sz="2400" spc="-5" dirty="0">
                <a:latin typeface="Arial"/>
                <a:cs typeface="Arial"/>
              </a:rPr>
              <a:t>nucleares em território </a:t>
            </a:r>
            <a:r>
              <a:rPr sz="2400" spc="-10" dirty="0">
                <a:latin typeface="Arial"/>
                <a:cs typeface="Arial"/>
              </a:rPr>
              <a:t>cubano, </a:t>
            </a:r>
            <a:r>
              <a:rPr sz="2400" spc="-5" dirty="0">
                <a:latin typeface="Arial"/>
                <a:cs typeface="Arial"/>
              </a:rPr>
              <a:t>os EUA promovem um  </a:t>
            </a:r>
            <a:r>
              <a:rPr sz="2400" b="1" spc="-5" dirty="0">
                <a:latin typeface="Arial"/>
                <a:cs typeface="Arial"/>
              </a:rPr>
              <a:t>Bloqueio Naval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Cuba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00640" indent="-188575" algn="just">
              <a:spcBef>
                <a:spcPts val="1499"/>
              </a:spcBef>
              <a:buChar char="-"/>
              <a:tabLst>
                <a:tab pos="201274" algn="l"/>
              </a:tabLst>
            </a:pPr>
            <a:r>
              <a:rPr sz="2400" spc="-5" dirty="0">
                <a:latin typeface="Arial"/>
                <a:cs typeface="Arial"/>
              </a:rPr>
              <a:t>Construção </a:t>
            </a:r>
            <a:r>
              <a:rPr sz="2400" dirty="0">
                <a:latin typeface="Arial"/>
                <a:cs typeface="Arial"/>
              </a:rPr>
              <a:t>do </a:t>
            </a:r>
            <a:r>
              <a:rPr sz="2400" b="1" dirty="0">
                <a:latin typeface="Arial"/>
                <a:cs typeface="Arial"/>
              </a:rPr>
              <a:t>Muro </a:t>
            </a:r>
            <a:r>
              <a:rPr sz="2400" b="1" spc="-5" dirty="0">
                <a:latin typeface="Arial"/>
                <a:cs typeface="Arial"/>
              </a:rPr>
              <a:t>de Berlim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1499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1962</a:t>
            </a:r>
            <a:endParaRPr sz="2400">
              <a:latin typeface="Arial"/>
              <a:cs typeface="Arial"/>
            </a:endParaRPr>
          </a:p>
          <a:p>
            <a:pPr marL="200640" indent="-188575" algn="just">
              <a:spcBef>
                <a:spcPts val="1499"/>
              </a:spcBef>
              <a:buChar char="-"/>
              <a:tabLst>
                <a:tab pos="201274" algn="l"/>
              </a:tabLst>
            </a:pPr>
            <a:r>
              <a:rPr sz="2400" spc="-10" dirty="0">
                <a:latin typeface="Arial"/>
                <a:cs typeface="Arial"/>
              </a:rPr>
              <a:t>Cuba </a:t>
            </a:r>
            <a:r>
              <a:rPr sz="2400" dirty="0">
                <a:latin typeface="Arial"/>
                <a:cs typeface="Arial"/>
              </a:rPr>
              <a:t>é </a:t>
            </a:r>
            <a:r>
              <a:rPr sz="2400" spc="-5" dirty="0">
                <a:latin typeface="Arial"/>
                <a:cs typeface="Arial"/>
              </a:rPr>
              <a:t>excluída da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OEA.</a:t>
            </a:r>
            <a:endParaRPr sz="2400">
              <a:latin typeface="Arial"/>
              <a:cs typeface="Arial"/>
            </a:endParaRPr>
          </a:p>
          <a:p>
            <a:pPr marL="12698" marR="5715" algn="just">
              <a:spcBef>
                <a:spcPts val="1499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5" dirty="0">
                <a:latin typeface="Arial"/>
                <a:cs typeface="Arial"/>
              </a:rPr>
              <a:t>Independência da Argélia da França: </a:t>
            </a:r>
            <a:r>
              <a:rPr sz="2400" spc="-5" dirty="0">
                <a:latin typeface="Arial"/>
                <a:cs typeface="Arial"/>
              </a:rPr>
              <a:t>Com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10" dirty="0">
                <a:latin typeface="Arial"/>
                <a:cs typeface="Arial"/>
              </a:rPr>
              <a:t>apoio  </a:t>
            </a:r>
            <a:r>
              <a:rPr sz="2400" spc="-5" dirty="0">
                <a:latin typeface="Arial"/>
                <a:cs typeface="Arial"/>
              </a:rPr>
              <a:t>do Bloco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Socialista.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570" y="1084580"/>
            <a:ext cx="3110865" cy="3240372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298419" marR="357468" indent="-285720">
              <a:lnSpc>
                <a:spcPct val="120200"/>
              </a:lnSpc>
              <a:spcBef>
                <a:spcPts val="100"/>
              </a:spcBef>
              <a:buFont typeface="Arial"/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Valorização da  riqueza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material;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7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Individualismo;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7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Consumismo;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7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Democracia.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7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Livre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concorrência.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4560" y="510540"/>
            <a:ext cx="7298690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10" dirty="0"/>
              <a:t>CAPITALISMO </a:t>
            </a:r>
            <a:r>
              <a:rPr dirty="0"/>
              <a:t>x </a:t>
            </a:r>
            <a:r>
              <a:rPr spc="-10" dirty="0"/>
              <a:t>COMUNISMO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5990" y="932180"/>
            <a:ext cx="3589020" cy="3409890"/>
          </a:xfrm>
          <a:prstGeom prst="rect">
            <a:avLst/>
          </a:prstGeom>
        </p:spPr>
        <p:txBody>
          <a:bodyPr vert="horz" wrap="square" lIns="0" tIns="173972" rIns="0" bIns="0" rtlCol="0">
            <a:spAutoFit/>
          </a:bodyPr>
          <a:lstStyle/>
          <a:p>
            <a:pPr marL="298419" indent="-285720">
              <a:spcBef>
                <a:spcPts val="137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Bem estar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social;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7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Igualdade;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7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Simplicidade;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8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Coletivismo.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7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Estatização.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7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Economia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Planificada.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3060" y="4220210"/>
            <a:ext cx="2975610" cy="2068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19" y="919479"/>
            <a:ext cx="7479030" cy="315722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L="635"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1964</a:t>
            </a:r>
            <a:endParaRPr sz="2400">
              <a:latin typeface="Arial"/>
              <a:cs typeface="Arial"/>
            </a:endParaRPr>
          </a:p>
          <a:p>
            <a:pPr marL="12698" marR="5715" indent="281910" algn="just">
              <a:spcBef>
                <a:spcPts val="1499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5" dirty="0">
                <a:latin typeface="Arial"/>
                <a:cs typeface="Arial"/>
              </a:rPr>
              <a:t>Guerra do Vietnã: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Indochina </a:t>
            </a:r>
            <a:r>
              <a:rPr sz="2400" dirty="0">
                <a:latin typeface="Arial"/>
                <a:cs typeface="Arial"/>
              </a:rPr>
              <a:t>se </a:t>
            </a:r>
            <a:r>
              <a:rPr sz="2400" spc="-5" dirty="0">
                <a:latin typeface="Arial"/>
                <a:cs typeface="Arial"/>
              </a:rPr>
              <a:t>tornou  </a:t>
            </a:r>
            <a:r>
              <a:rPr sz="2400" spc="-10" dirty="0">
                <a:latin typeface="Arial"/>
                <a:cs typeface="Arial"/>
              </a:rPr>
              <a:t>independente </a:t>
            </a:r>
            <a:r>
              <a:rPr sz="2400" spc="-5" dirty="0">
                <a:latin typeface="Arial"/>
                <a:cs typeface="Arial"/>
              </a:rPr>
              <a:t>da França em </a:t>
            </a:r>
            <a:r>
              <a:rPr sz="2400" spc="-10" dirty="0">
                <a:latin typeface="Arial"/>
                <a:cs typeface="Arial"/>
              </a:rPr>
              <a:t>1954, </a:t>
            </a:r>
            <a:r>
              <a:rPr sz="2400" spc="-5" dirty="0">
                <a:latin typeface="Arial"/>
                <a:cs typeface="Arial"/>
              </a:rPr>
              <a:t>formando: </a:t>
            </a:r>
            <a:r>
              <a:rPr sz="2400" spc="-10" dirty="0">
                <a:latin typeface="Arial"/>
                <a:cs typeface="Arial"/>
              </a:rPr>
              <a:t>Laos,  </a:t>
            </a:r>
            <a:r>
              <a:rPr sz="2400" spc="-5" dirty="0">
                <a:latin typeface="Arial"/>
                <a:cs typeface="Arial"/>
              </a:rPr>
              <a:t>Camboja, Vietnã do Norte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Vietnã do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Sul.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</a:pPr>
            <a:r>
              <a:rPr sz="2400" spc="-5" dirty="0">
                <a:latin typeface="Arial"/>
                <a:cs typeface="Arial"/>
              </a:rPr>
              <a:t>Previa eleições para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unificação do Vietnã em </a:t>
            </a:r>
            <a:r>
              <a:rPr sz="2400" spc="-10" dirty="0">
                <a:latin typeface="Arial"/>
                <a:cs typeface="Arial"/>
              </a:rPr>
              <a:t>1956,  </a:t>
            </a:r>
            <a:r>
              <a:rPr sz="2400" dirty="0">
                <a:latin typeface="Arial"/>
                <a:cs typeface="Arial"/>
              </a:rPr>
              <a:t>como os </a:t>
            </a:r>
            <a:r>
              <a:rPr sz="2400" spc="-5" dirty="0">
                <a:latin typeface="Arial"/>
                <a:cs typeface="Arial"/>
              </a:rPr>
              <a:t>sulvietnamitas </a:t>
            </a:r>
            <a:r>
              <a:rPr sz="2400" dirty="0">
                <a:latin typeface="Arial"/>
                <a:cs typeface="Arial"/>
              </a:rPr>
              <a:t>se </a:t>
            </a:r>
            <a:r>
              <a:rPr sz="2400" spc="-5" dirty="0">
                <a:latin typeface="Arial"/>
                <a:cs typeface="Arial"/>
              </a:rPr>
              <a:t>negavam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promover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10" dirty="0">
                <a:latin typeface="Arial"/>
                <a:cs typeface="Arial"/>
              </a:rPr>
              <a:t>eleição,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Vietnã do Norte </a:t>
            </a:r>
            <a:r>
              <a:rPr sz="2400" spc="-10" dirty="0">
                <a:latin typeface="Arial"/>
                <a:cs typeface="Arial"/>
              </a:rPr>
              <a:t>invadiu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120" y="4241801"/>
            <a:ext cx="7478395" cy="382154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840653" algn="l"/>
                <a:tab pos="1635590" algn="l"/>
                <a:tab pos="3325784" algn="l"/>
                <a:tab pos="3865478" algn="l"/>
                <a:tab pos="4947407" algn="l"/>
                <a:tab pos="5470593" algn="l"/>
                <a:tab pos="6296007" algn="l"/>
              </a:tabLst>
            </a:pPr>
            <a:r>
              <a:rPr sz="2400" spc="-5" dirty="0">
                <a:latin typeface="Arial"/>
                <a:cs typeface="Arial"/>
              </a:rPr>
              <a:t>Sem	</a:t>
            </a:r>
            <a:r>
              <a:rPr sz="2400" dirty="0">
                <a:latin typeface="Arial"/>
                <a:cs typeface="Arial"/>
              </a:rPr>
              <a:t>uma	</a:t>
            </a:r>
            <a:r>
              <a:rPr sz="2400" spc="-5" dirty="0">
                <a:latin typeface="Arial"/>
                <a:cs typeface="Arial"/>
              </a:rPr>
              <a:t>declaração	de	guerra	os	EUA	intervém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120" y="4417060"/>
            <a:ext cx="7479665" cy="2059939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L="12698">
              <a:spcBef>
                <a:spcPts val="1600"/>
              </a:spcBef>
            </a:pPr>
            <a:r>
              <a:rPr sz="2400" spc="-5" dirty="0">
                <a:latin typeface="Arial"/>
                <a:cs typeface="Arial"/>
              </a:rPr>
              <a:t>militarmente no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Vietnã.</a:t>
            </a:r>
            <a:endParaRPr sz="2400">
              <a:latin typeface="Arial"/>
              <a:cs typeface="Arial"/>
            </a:endParaRPr>
          </a:p>
          <a:p>
            <a:pPr marL="12698" marR="5080">
              <a:spcBef>
                <a:spcPts val="1499"/>
              </a:spcBef>
            </a:pPr>
            <a:r>
              <a:rPr sz="2400" dirty="0">
                <a:latin typeface="Arial"/>
                <a:cs typeface="Arial"/>
              </a:rPr>
              <a:t>Em </a:t>
            </a:r>
            <a:r>
              <a:rPr sz="2400" spc="-5" dirty="0">
                <a:latin typeface="Arial"/>
                <a:cs typeface="Arial"/>
              </a:rPr>
              <a:t>1973 </a:t>
            </a:r>
            <a:r>
              <a:rPr sz="2400" spc="-10" dirty="0">
                <a:latin typeface="Arial"/>
                <a:cs typeface="Arial"/>
              </a:rPr>
              <a:t>pelo </a:t>
            </a:r>
            <a:r>
              <a:rPr sz="2400" b="1" spc="-5" dirty="0">
                <a:latin typeface="Arial"/>
                <a:cs typeface="Arial"/>
              </a:rPr>
              <a:t>Tratado </a:t>
            </a:r>
            <a:r>
              <a:rPr sz="2400" b="1" dirty="0">
                <a:latin typeface="Arial"/>
                <a:cs typeface="Arial"/>
              </a:rPr>
              <a:t>de </a:t>
            </a:r>
            <a:r>
              <a:rPr sz="2400" b="1" spc="-5" dirty="0">
                <a:latin typeface="Arial"/>
                <a:cs typeface="Arial"/>
              </a:rPr>
              <a:t>Paris, </a:t>
            </a:r>
            <a:r>
              <a:rPr sz="2400" spc="-5" dirty="0">
                <a:latin typeface="Arial"/>
                <a:cs typeface="Arial"/>
              </a:rPr>
              <a:t>os EUA </a:t>
            </a:r>
            <a:r>
              <a:rPr sz="2400" dirty="0">
                <a:latin typeface="Arial"/>
                <a:cs typeface="Arial"/>
              </a:rPr>
              <a:t>se </a:t>
            </a:r>
            <a:r>
              <a:rPr sz="2400" spc="-5" dirty="0">
                <a:latin typeface="Arial"/>
                <a:cs typeface="Arial"/>
              </a:rPr>
              <a:t>retiram do  Vietnã.</a:t>
            </a:r>
            <a:endParaRPr sz="2400">
              <a:latin typeface="Arial"/>
              <a:cs typeface="Arial"/>
            </a:endParaRPr>
          </a:p>
          <a:p>
            <a:pPr marL="12698">
              <a:spcBef>
                <a:spcPts val="1499"/>
              </a:spcBef>
            </a:pPr>
            <a:r>
              <a:rPr sz="2400" dirty="0">
                <a:latin typeface="Arial"/>
                <a:cs typeface="Arial"/>
              </a:rPr>
              <a:t>Em </a:t>
            </a:r>
            <a:r>
              <a:rPr sz="2400" spc="-5" dirty="0">
                <a:latin typeface="Arial"/>
                <a:cs typeface="Arial"/>
              </a:rPr>
              <a:t>1975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Norte vence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Sul reunificando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 país.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20" y="919479"/>
            <a:ext cx="7480300" cy="3713479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1964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  <a:buChar char="-"/>
              <a:tabLst>
                <a:tab pos="370167" algn="l"/>
              </a:tabLst>
            </a:pPr>
            <a:r>
              <a:rPr sz="2400" spc="-5" dirty="0">
                <a:latin typeface="Arial"/>
                <a:cs typeface="Arial"/>
              </a:rPr>
              <a:t>Instalação de Ditaduras Militares </a:t>
            </a:r>
            <a:r>
              <a:rPr sz="2400" dirty="0">
                <a:latin typeface="Arial"/>
                <a:cs typeface="Arial"/>
              </a:rPr>
              <a:t>pró </a:t>
            </a:r>
            <a:r>
              <a:rPr sz="2400" spc="-5" dirty="0">
                <a:latin typeface="Arial"/>
                <a:cs typeface="Arial"/>
              </a:rPr>
              <a:t>EUA na  </a:t>
            </a:r>
            <a:r>
              <a:rPr sz="2400" dirty="0">
                <a:latin typeface="Arial"/>
                <a:cs typeface="Arial"/>
              </a:rPr>
              <a:t>América </a:t>
            </a:r>
            <a:r>
              <a:rPr sz="2400" spc="-5" dirty="0">
                <a:latin typeface="Arial"/>
                <a:cs typeface="Arial"/>
              </a:rPr>
              <a:t>Latina: Brasil, com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deposição </a:t>
            </a:r>
            <a:r>
              <a:rPr sz="2400" spc="-5" dirty="0">
                <a:latin typeface="Arial"/>
                <a:cs typeface="Arial"/>
              </a:rPr>
              <a:t>de João  Goulart</a:t>
            </a:r>
            <a:r>
              <a:rPr sz="2400" i="1" spc="-5" dirty="0">
                <a:latin typeface="Arial"/>
                <a:cs typeface="Arial"/>
              </a:rPr>
              <a:t>. “Aonde for </a:t>
            </a:r>
            <a:r>
              <a:rPr sz="2400" i="1" dirty="0">
                <a:latin typeface="Arial"/>
                <a:cs typeface="Arial"/>
              </a:rPr>
              <a:t>o </a:t>
            </a:r>
            <a:r>
              <a:rPr sz="2400" i="1" spc="-5" dirty="0">
                <a:latin typeface="Arial"/>
                <a:cs typeface="Arial"/>
              </a:rPr>
              <a:t>Brasil </a:t>
            </a:r>
            <a:r>
              <a:rPr sz="2400" i="1" dirty="0">
                <a:latin typeface="Arial"/>
                <a:cs typeface="Arial"/>
              </a:rPr>
              <a:t>irá </a:t>
            </a:r>
            <a:r>
              <a:rPr sz="2400" i="1" spc="-5" dirty="0">
                <a:latin typeface="Arial"/>
                <a:cs typeface="Arial"/>
              </a:rPr>
              <a:t>também </a:t>
            </a:r>
            <a:r>
              <a:rPr sz="2400" i="1" dirty="0">
                <a:latin typeface="Arial"/>
                <a:cs typeface="Arial"/>
              </a:rPr>
              <a:t>a </a:t>
            </a:r>
            <a:r>
              <a:rPr sz="2400" i="1" spc="-5" dirty="0">
                <a:latin typeface="Arial"/>
                <a:cs typeface="Arial"/>
              </a:rPr>
              <a:t>América  Latina.” Hery Kisinger, secretário de Estado </a:t>
            </a:r>
            <a:r>
              <a:rPr sz="2400" i="1" spc="-10" dirty="0">
                <a:latin typeface="Arial"/>
                <a:cs typeface="Arial"/>
              </a:rPr>
              <a:t>dos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EUA.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1499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1973</a:t>
            </a:r>
            <a:endParaRPr sz="2400">
              <a:latin typeface="Arial"/>
              <a:cs typeface="Arial"/>
            </a:endParaRPr>
          </a:p>
          <a:p>
            <a:pPr marL="12698" marR="6350" algn="just">
              <a:spcBef>
                <a:spcPts val="1499"/>
              </a:spcBef>
              <a:buChar char="-"/>
              <a:tabLst>
                <a:tab pos="406992" algn="l"/>
              </a:tabLst>
            </a:pPr>
            <a:r>
              <a:rPr sz="2400" spc="-10" dirty="0">
                <a:latin typeface="Arial"/>
                <a:cs typeface="Arial"/>
              </a:rPr>
              <a:t>Chile, </a:t>
            </a:r>
            <a:r>
              <a:rPr sz="2400" spc="-5" dirty="0">
                <a:latin typeface="Arial"/>
                <a:cs typeface="Arial"/>
              </a:rPr>
              <a:t>com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deposição </a:t>
            </a:r>
            <a:r>
              <a:rPr sz="2400" spc="-5" dirty="0">
                <a:latin typeface="Arial"/>
                <a:cs typeface="Arial"/>
              </a:rPr>
              <a:t>do socialista, eleito  diretamente,</a:t>
            </a:r>
            <a:r>
              <a:rPr sz="2400" spc="3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Salvador</a:t>
            </a:r>
            <a:r>
              <a:rPr sz="2400" b="1" spc="3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Allende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3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através</a:t>
            </a:r>
            <a:r>
              <a:rPr sz="2400" spc="3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3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um</a:t>
            </a:r>
            <a:r>
              <a:rPr sz="2400" spc="3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golpe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1391" y="4607560"/>
            <a:ext cx="3070225" cy="382154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1660353" algn="l"/>
                <a:tab pos="2887045" algn="l"/>
              </a:tabLst>
            </a:pP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spc="10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no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he</a:t>
            </a:r>
            <a:r>
              <a:rPr sz="2400" b="1" spc="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.	</a:t>
            </a:r>
            <a:r>
              <a:rPr sz="2400" i="1" spc="10" dirty="0">
                <a:latin typeface="Arial"/>
                <a:cs typeface="Arial"/>
              </a:rPr>
              <a:t>“</a:t>
            </a:r>
            <a:r>
              <a:rPr sz="2400" i="1" dirty="0">
                <a:latin typeface="Arial"/>
                <a:cs typeface="Arial"/>
              </a:rPr>
              <a:t>Q</a:t>
            </a:r>
            <a:r>
              <a:rPr sz="2400" i="1" spc="-10" dirty="0">
                <a:latin typeface="Arial"/>
                <a:cs typeface="Arial"/>
              </a:rPr>
              <a:t>ue</a:t>
            </a:r>
            <a:r>
              <a:rPr sz="2400" i="1" spc="10" dirty="0">
                <a:latin typeface="Arial"/>
                <a:cs typeface="Arial"/>
              </a:rPr>
              <a:t>r</a:t>
            </a:r>
            <a:r>
              <a:rPr sz="2400" i="1" dirty="0">
                <a:latin typeface="Arial"/>
                <a:cs typeface="Arial"/>
              </a:rPr>
              <a:t>o	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120" y="4607559"/>
            <a:ext cx="1345565" cy="75692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liderado</a:t>
            </a:r>
            <a:endParaRPr sz="2400">
              <a:latin typeface="Arial"/>
              <a:cs typeface="Arial"/>
            </a:endParaRPr>
          </a:p>
          <a:p>
            <a:pPr marL="12698"/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co</a:t>
            </a:r>
            <a:r>
              <a:rPr sz="2400" i="1" spc="-10" dirty="0">
                <a:latin typeface="Arial"/>
                <a:cs typeface="Arial"/>
              </a:rPr>
              <a:t>no</a:t>
            </a:r>
            <a:r>
              <a:rPr sz="2400" i="1" dirty="0">
                <a:latin typeface="Arial"/>
                <a:cs typeface="Arial"/>
              </a:rPr>
              <a:t>m</a:t>
            </a:r>
            <a:r>
              <a:rPr sz="2400" i="1" spc="-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3443" y="4607559"/>
            <a:ext cx="2795905" cy="75692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864145" algn="l"/>
                <a:tab pos="1547335" algn="l"/>
              </a:tabLst>
            </a:pP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	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	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u</a:t>
            </a:r>
            <a:r>
              <a:rPr sz="2400" b="1" spc="-10" dirty="0">
                <a:latin typeface="Arial"/>
                <a:cs typeface="Arial"/>
              </a:rPr>
              <a:t>gu</a:t>
            </a:r>
            <a:r>
              <a:rPr sz="2400" b="1" dirty="0">
                <a:latin typeface="Arial"/>
                <a:cs typeface="Arial"/>
              </a:rPr>
              <a:t>sto</a:t>
            </a:r>
            <a:endParaRPr sz="2400">
              <a:latin typeface="Arial"/>
              <a:cs typeface="Arial"/>
            </a:endParaRPr>
          </a:p>
          <a:p>
            <a:pPr marL="325721">
              <a:tabLst>
                <a:tab pos="1019070" algn="l"/>
              </a:tabLst>
            </a:pPr>
            <a:r>
              <a:rPr sz="2400" i="1" spc="-5" dirty="0">
                <a:latin typeface="Arial"/>
                <a:cs typeface="Arial"/>
              </a:rPr>
              <a:t>do	</a:t>
            </a:r>
            <a:r>
              <a:rPr sz="2400" i="1" spc="-10" dirty="0">
                <a:latin typeface="Arial"/>
                <a:cs typeface="Arial"/>
              </a:rPr>
              <a:t>Chile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5756" y="4973321"/>
            <a:ext cx="4066540" cy="382154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1787340" algn="l"/>
                <a:tab pos="3190545" algn="l"/>
              </a:tabLst>
            </a:pPr>
            <a:r>
              <a:rPr sz="2400" i="1" spc="-10" dirty="0">
                <a:latin typeface="Arial"/>
                <a:cs typeface="Arial"/>
              </a:rPr>
              <a:t>p</a:t>
            </a:r>
            <a:r>
              <a:rPr sz="2400" i="1" dirty="0">
                <a:latin typeface="Arial"/>
                <a:cs typeface="Arial"/>
              </a:rPr>
              <a:t>u</a:t>
            </a:r>
            <a:r>
              <a:rPr sz="2400" i="1" spc="-15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-5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n</a:t>
            </a:r>
            <a:r>
              <a:rPr sz="2400" i="1" spc="-10" dirty="0">
                <a:latin typeface="Arial"/>
                <a:cs typeface="Arial"/>
              </a:rPr>
              <a:t>do</a:t>
            </a:r>
            <a:r>
              <a:rPr sz="2400" i="1" dirty="0">
                <a:latin typeface="Arial"/>
                <a:cs typeface="Arial"/>
              </a:rPr>
              <a:t>.”	</a:t>
            </a:r>
            <a:r>
              <a:rPr sz="2400" i="1" spc="-5" dirty="0">
                <a:latin typeface="Arial"/>
                <a:cs typeface="Arial"/>
              </a:rPr>
              <a:t>Ri</a:t>
            </a:r>
            <a:r>
              <a:rPr sz="2400" i="1" dirty="0">
                <a:latin typeface="Arial"/>
                <a:cs typeface="Arial"/>
              </a:rPr>
              <a:t>c</a:t>
            </a:r>
            <a:r>
              <a:rPr sz="2400" i="1" spc="-5" dirty="0">
                <a:latin typeface="Arial"/>
                <a:cs typeface="Arial"/>
              </a:rPr>
              <a:t>h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spc="10" dirty="0">
                <a:latin typeface="Arial"/>
                <a:cs typeface="Arial"/>
              </a:rPr>
              <a:t>r</a:t>
            </a:r>
            <a:r>
              <a:rPr sz="2400" i="1" dirty="0">
                <a:latin typeface="Arial"/>
                <a:cs typeface="Arial"/>
              </a:rPr>
              <a:t>d	</a:t>
            </a:r>
            <a:r>
              <a:rPr sz="2400" i="1" spc="-15" dirty="0">
                <a:latin typeface="Arial"/>
                <a:cs typeface="Arial"/>
              </a:rPr>
              <a:t>N</a:t>
            </a:r>
            <a:r>
              <a:rPr sz="2400" i="1" spc="-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x</a:t>
            </a:r>
            <a:r>
              <a:rPr sz="2400" i="1" spc="-5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n,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119" y="5339080"/>
            <a:ext cx="2852420" cy="382154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Presidente dos</a:t>
            </a:r>
            <a:r>
              <a:rPr sz="2400" i="1" spc="-6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EUA.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20" y="824229"/>
            <a:ext cx="7480300" cy="555752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1976</a:t>
            </a:r>
            <a:endParaRPr sz="2400">
              <a:latin typeface="Arial"/>
              <a:cs typeface="Arial"/>
            </a:endParaRPr>
          </a:p>
          <a:p>
            <a:pPr marL="12698" algn="just">
              <a:spcBef>
                <a:spcPts val="1499"/>
              </a:spcBef>
            </a:pP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Argentina, Isabelita Perón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deposta </a:t>
            </a:r>
            <a:r>
              <a:rPr sz="2400" spc="-10" dirty="0">
                <a:latin typeface="Arial"/>
                <a:cs typeface="Arial"/>
              </a:rPr>
              <a:t>pelo </a:t>
            </a:r>
            <a:r>
              <a:rPr sz="2400" spc="-5" dirty="0">
                <a:latin typeface="Arial"/>
                <a:cs typeface="Arial"/>
              </a:rPr>
              <a:t>gal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Videla.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1499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1974</a:t>
            </a:r>
            <a:endParaRPr sz="2400">
              <a:latin typeface="Arial"/>
              <a:cs typeface="Arial"/>
            </a:endParaRPr>
          </a:p>
          <a:p>
            <a:pPr marL="12698" marR="5715" algn="just">
              <a:spcBef>
                <a:spcPts val="1499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10" dirty="0">
                <a:latin typeface="Arial"/>
                <a:cs typeface="Arial"/>
              </a:rPr>
              <a:t>Revolução dos </a:t>
            </a:r>
            <a:r>
              <a:rPr sz="2400" b="1" spc="-5" dirty="0">
                <a:latin typeface="Arial"/>
                <a:cs typeface="Arial"/>
              </a:rPr>
              <a:t>Cravos </a:t>
            </a:r>
            <a:r>
              <a:rPr sz="2400" dirty="0">
                <a:latin typeface="Arial"/>
                <a:cs typeface="Arial"/>
              </a:rPr>
              <a:t>em </a:t>
            </a:r>
            <a:r>
              <a:rPr sz="2400" spc="-5" dirty="0">
                <a:latin typeface="Arial"/>
                <a:cs typeface="Arial"/>
              </a:rPr>
              <a:t>Portugal </a:t>
            </a:r>
            <a:r>
              <a:rPr sz="2400" spc="-10" dirty="0">
                <a:latin typeface="Arial"/>
                <a:cs typeface="Arial"/>
              </a:rPr>
              <a:t>que </a:t>
            </a:r>
            <a:r>
              <a:rPr sz="2400" spc="-5" dirty="0">
                <a:latin typeface="Arial"/>
                <a:cs typeface="Arial"/>
              </a:rPr>
              <a:t>derruba </a:t>
            </a:r>
            <a:r>
              <a:rPr sz="2400" dirty="0">
                <a:latin typeface="Arial"/>
                <a:cs typeface="Arial"/>
              </a:rPr>
              <a:t>o  </a:t>
            </a:r>
            <a:r>
              <a:rPr sz="2400" spc="-5" dirty="0">
                <a:latin typeface="Arial"/>
                <a:cs typeface="Arial"/>
              </a:rPr>
              <a:t>Salazarismo (sob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comando de Marcelo </a:t>
            </a:r>
            <a:r>
              <a:rPr sz="2400" spc="-10" dirty="0">
                <a:latin typeface="Arial"/>
                <a:cs typeface="Arial"/>
              </a:rPr>
              <a:t>Caetano) </a:t>
            </a:r>
            <a:r>
              <a:rPr sz="2400" dirty="0">
                <a:latin typeface="Arial"/>
                <a:cs typeface="Arial"/>
              </a:rPr>
              <a:t>e  </a:t>
            </a:r>
            <a:r>
              <a:rPr sz="2400" spc="-5" dirty="0">
                <a:latin typeface="Arial"/>
                <a:cs typeface="Arial"/>
              </a:rPr>
              <a:t>promove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independência </a:t>
            </a:r>
            <a:r>
              <a:rPr sz="2400" spc="-5" dirty="0">
                <a:latin typeface="Arial"/>
                <a:cs typeface="Arial"/>
              </a:rPr>
              <a:t>das </a:t>
            </a:r>
            <a:r>
              <a:rPr sz="2400" spc="-10" dirty="0">
                <a:latin typeface="Arial"/>
                <a:cs typeface="Arial"/>
              </a:rPr>
              <a:t>colônias </a:t>
            </a:r>
            <a:r>
              <a:rPr sz="2400" spc="-5" dirty="0">
                <a:latin typeface="Arial"/>
                <a:cs typeface="Arial"/>
              </a:rPr>
              <a:t>portuguesas  na África em </a:t>
            </a:r>
            <a:r>
              <a:rPr sz="2400" spc="-10" dirty="0">
                <a:latin typeface="Arial"/>
                <a:cs typeface="Arial"/>
              </a:rPr>
              <a:t>1975: </a:t>
            </a:r>
            <a:r>
              <a:rPr sz="2400" spc="-5" dirty="0">
                <a:latin typeface="Arial"/>
                <a:cs typeface="Arial"/>
              </a:rPr>
              <a:t>Guiné-Bissau, </a:t>
            </a:r>
            <a:r>
              <a:rPr sz="2400" spc="-10" dirty="0">
                <a:latin typeface="Arial"/>
                <a:cs typeface="Arial"/>
              </a:rPr>
              <a:t>Cabo </a:t>
            </a:r>
            <a:r>
              <a:rPr sz="2400" spc="-5" dirty="0">
                <a:latin typeface="Arial"/>
                <a:cs typeface="Arial"/>
              </a:rPr>
              <a:t>Verde, São  Tomé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Príncipe, </a:t>
            </a:r>
            <a:r>
              <a:rPr sz="2400" spc="-10" dirty="0">
                <a:latin typeface="Arial"/>
                <a:cs typeface="Arial"/>
              </a:rPr>
              <a:t>Angola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Moçambique.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1499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1978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</a:pP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Golpe de Estado no Afeganistão levando </a:t>
            </a:r>
            <a:r>
              <a:rPr sz="2400" dirty="0">
                <a:latin typeface="Arial"/>
                <a:cs typeface="Arial"/>
              </a:rPr>
              <a:t>os  </a:t>
            </a:r>
            <a:r>
              <a:rPr sz="2400" spc="-5" dirty="0">
                <a:latin typeface="Arial"/>
                <a:cs typeface="Arial"/>
              </a:rPr>
              <a:t>socialistas, </a:t>
            </a:r>
            <a:r>
              <a:rPr sz="2400" spc="-10" dirty="0">
                <a:latin typeface="Arial"/>
                <a:cs typeface="Arial"/>
              </a:rPr>
              <a:t>apoiados pela URSS, </a:t>
            </a:r>
            <a:r>
              <a:rPr sz="2400" spc="-5" dirty="0">
                <a:latin typeface="Arial"/>
                <a:cs typeface="Arial"/>
              </a:rPr>
              <a:t>ao poder. EUA  apoiam, os </a:t>
            </a:r>
            <a:r>
              <a:rPr sz="2400" b="1" spc="-5" dirty="0">
                <a:latin typeface="Arial"/>
                <a:cs typeface="Arial"/>
              </a:rPr>
              <a:t>Talebans </a:t>
            </a:r>
            <a:r>
              <a:rPr sz="2400" spc="-5" dirty="0">
                <a:latin typeface="Arial"/>
                <a:cs typeface="Arial"/>
              </a:rPr>
              <a:t>contra os soviéticos (Rambo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III).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20" y="919479"/>
            <a:ext cx="7479665" cy="463550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1979</a:t>
            </a:r>
            <a:endParaRPr sz="2400">
              <a:latin typeface="Arial"/>
              <a:cs typeface="Arial"/>
            </a:endParaRPr>
          </a:p>
          <a:p>
            <a:pPr marL="12698" marR="5715" algn="just">
              <a:spcBef>
                <a:spcPts val="1499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10" dirty="0">
                <a:latin typeface="Arial"/>
                <a:cs typeface="Arial"/>
              </a:rPr>
              <a:t>Revolução </a:t>
            </a:r>
            <a:r>
              <a:rPr sz="2400" b="1" spc="-5" dirty="0">
                <a:latin typeface="Arial"/>
                <a:cs typeface="Arial"/>
              </a:rPr>
              <a:t>Islâmica </a:t>
            </a:r>
            <a:r>
              <a:rPr sz="2400" spc="-5" dirty="0">
                <a:latin typeface="Arial"/>
                <a:cs typeface="Arial"/>
              </a:rPr>
              <a:t>no </a:t>
            </a:r>
            <a:r>
              <a:rPr sz="2400" b="1" dirty="0">
                <a:latin typeface="Arial"/>
                <a:cs typeface="Arial"/>
              </a:rPr>
              <a:t>Irã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sob comando do </a:t>
            </a:r>
            <a:r>
              <a:rPr sz="2400" b="1" spc="-5" dirty="0">
                <a:latin typeface="Arial"/>
                <a:cs typeface="Arial"/>
              </a:rPr>
              <a:t>aiatolá  Khomeini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spc="-10" dirty="0">
                <a:latin typeface="Arial"/>
                <a:cs typeface="Arial"/>
              </a:rPr>
              <a:t>que </a:t>
            </a:r>
            <a:r>
              <a:rPr sz="2400" spc="-5" dirty="0">
                <a:latin typeface="Arial"/>
                <a:cs typeface="Arial"/>
              </a:rPr>
              <a:t>derruba </a:t>
            </a:r>
            <a:r>
              <a:rPr sz="2400" dirty="0">
                <a:latin typeface="Arial"/>
                <a:cs typeface="Arial"/>
              </a:rPr>
              <a:t>o xá </a:t>
            </a:r>
            <a:r>
              <a:rPr sz="2400" spc="-5" dirty="0">
                <a:latin typeface="Arial"/>
                <a:cs typeface="Arial"/>
              </a:rPr>
              <a:t>Rehza </a:t>
            </a:r>
            <a:r>
              <a:rPr sz="2400" spc="-10" dirty="0">
                <a:latin typeface="Arial"/>
                <a:cs typeface="Arial"/>
              </a:rPr>
              <a:t>Pahlevi, </a:t>
            </a:r>
            <a:r>
              <a:rPr sz="2400" dirty="0">
                <a:latin typeface="Arial"/>
                <a:cs typeface="Arial"/>
              </a:rPr>
              <a:t>e torna o  </a:t>
            </a:r>
            <a:r>
              <a:rPr sz="2400" spc="-5" dirty="0">
                <a:latin typeface="Arial"/>
                <a:cs typeface="Arial"/>
              </a:rPr>
              <a:t>país </a:t>
            </a:r>
            <a:r>
              <a:rPr sz="2400" dirty="0">
                <a:latin typeface="Arial"/>
                <a:cs typeface="Arial"/>
              </a:rPr>
              <a:t>uma </a:t>
            </a:r>
            <a:r>
              <a:rPr sz="2400" spc="-10" dirty="0">
                <a:latin typeface="Arial"/>
                <a:cs typeface="Arial"/>
              </a:rPr>
              <a:t>República </a:t>
            </a:r>
            <a:r>
              <a:rPr sz="2400" spc="-5" dirty="0">
                <a:latin typeface="Arial"/>
                <a:cs typeface="Arial"/>
              </a:rPr>
              <a:t>Islâmica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Xiita.</a:t>
            </a:r>
            <a:endParaRPr sz="2400">
              <a:latin typeface="Arial"/>
              <a:cs typeface="Arial"/>
            </a:endParaRPr>
          </a:p>
          <a:p>
            <a:pPr marL="12698" marR="6350" algn="just">
              <a:spcBef>
                <a:spcPts val="1499"/>
              </a:spcBef>
              <a:buChar char="-"/>
              <a:tabLst>
                <a:tab pos="277466" algn="l"/>
              </a:tabLst>
            </a:pPr>
            <a:r>
              <a:rPr sz="2400" dirty="0">
                <a:latin typeface="Arial"/>
                <a:cs typeface="Arial"/>
              </a:rPr>
              <a:t>Os </a:t>
            </a:r>
            <a:r>
              <a:rPr sz="2400" spc="-5" dirty="0">
                <a:latin typeface="Arial"/>
                <a:cs typeface="Arial"/>
              </a:rPr>
              <a:t>EUA passam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financiar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armar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Iraque de  </a:t>
            </a:r>
            <a:r>
              <a:rPr sz="2400" spc="-10" dirty="0">
                <a:latin typeface="Arial"/>
                <a:cs typeface="Arial"/>
              </a:rPr>
              <a:t>Sadam </a:t>
            </a:r>
            <a:r>
              <a:rPr sz="2400" spc="-5" dirty="0">
                <a:latin typeface="Arial"/>
                <a:cs typeface="Arial"/>
              </a:rPr>
              <a:t>Hussein, </a:t>
            </a:r>
            <a:r>
              <a:rPr sz="2400" dirty="0">
                <a:latin typeface="Arial"/>
                <a:cs typeface="Arial"/>
              </a:rPr>
              <a:t>com o </a:t>
            </a:r>
            <a:r>
              <a:rPr sz="2400" spc="-5" dirty="0">
                <a:latin typeface="Arial"/>
                <a:cs typeface="Arial"/>
              </a:rPr>
              <a:t>objetivo de conter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avanço  xiita </a:t>
            </a:r>
            <a:r>
              <a:rPr sz="2400" dirty="0">
                <a:latin typeface="Arial"/>
                <a:cs typeface="Arial"/>
              </a:rPr>
              <a:t>no </a:t>
            </a:r>
            <a:r>
              <a:rPr sz="2400" spc="-5" dirty="0">
                <a:latin typeface="Arial"/>
                <a:cs typeface="Arial"/>
              </a:rPr>
              <a:t>Oriente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Médio.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  <a:buChar char="-"/>
              <a:tabLst>
                <a:tab pos="249528" algn="l"/>
              </a:tabLst>
            </a:pPr>
            <a:r>
              <a:rPr sz="2400" spc="-5" dirty="0">
                <a:latin typeface="Arial"/>
                <a:cs typeface="Arial"/>
              </a:rPr>
              <a:t>Margareth Thatcher </a:t>
            </a:r>
            <a:r>
              <a:rPr sz="2400" spc="5" dirty="0">
                <a:latin typeface="Arial"/>
                <a:cs typeface="Arial"/>
              </a:rPr>
              <a:t>(A </a:t>
            </a:r>
            <a:r>
              <a:rPr sz="2400" spc="-5" dirty="0">
                <a:latin typeface="Arial"/>
                <a:cs typeface="Arial"/>
              </a:rPr>
              <a:t>Dama </a:t>
            </a:r>
            <a:r>
              <a:rPr sz="240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Ferro) assume na  Grã-Bretanha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Neoliberalismo.</a:t>
            </a:r>
            <a:endParaRPr sz="2400">
              <a:latin typeface="Arial"/>
              <a:cs typeface="Arial"/>
            </a:endParaRPr>
          </a:p>
          <a:p>
            <a:pPr marL="12698">
              <a:spcBef>
                <a:spcPts val="1499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URSS intervém militarmente nos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Afeganistão.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19" y="834390"/>
            <a:ext cx="4163060" cy="113792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R="76827" algn="r">
              <a:spcBef>
                <a:spcPts val="1600"/>
              </a:spcBef>
            </a:pPr>
            <a:r>
              <a:rPr sz="2400" b="1" spc="-10" dirty="0">
                <a:solidFill>
                  <a:srgbClr val="BF0000"/>
                </a:solidFill>
                <a:latin typeface="Arial"/>
                <a:cs typeface="Arial"/>
              </a:rPr>
              <a:t>19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80</a:t>
            </a:r>
            <a:endParaRPr sz="2400">
              <a:latin typeface="Arial"/>
              <a:cs typeface="Arial"/>
            </a:endParaRPr>
          </a:p>
          <a:p>
            <a:pPr marR="5080" algn="r">
              <a:spcBef>
                <a:spcPts val="1499"/>
              </a:spcBef>
            </a:pP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Início </a:t>
            </a:r>
            <a:r>
              <a:rPr sz="2400" dirty="0">
                <a:latin typeface="Arial"/>
                <a:cs typeface="Arial"/>
              </a:rPr>
              <a:t>da Guerra Irã X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Iraque;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120" y="2137410"/>
            <a:ext cx="7477759" cy="382154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30165" algn="l"/>
                <a:tab pos="1507968" algn="l"/>
                <a:tab pos="2787996" algn="l"/>
                <a:tab pos="3171496" algn="l"/>
                <a:tab pos="4113103" algn="l"/>
                <a:tab pos="5749964" algn="l"/>
                <a:tab pos="6454105" algn="l"/>
                <a:tab pos="7294124" algn="l"/>
              </a:tabLst>
            </a:pPr>
            <a:r>
              <a:rPr sz="2400" dirty="0">
                <a:latin typeface="Arial"/>
                <a:cs typeface="Arial"/>
              </a:rPr>
              <a:t>-	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ona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	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eaga</a:t>
            </a:r>
            <a:r>
              <a:rPr sz="2400" dirty="0">
                <a:latin typeface="Arial"/>
                <a:cs typeface="Arial"/>
              </a:rPr>
              <a:t>n	é	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to	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den</a:t>
            </a:r>
            <a:r>
              <a:rPr sz="2400" dirty="0">
                <a:latin typeface="Arial"/>
                <a:cs typeface="Arial"/>
              </a:rPr>
              <a:t>te	</a:t>
            </a:r>
            <a:r>
              <a:rPr sz="2400" spc="-10" dirty="0">
                <a:latin typeface="Arial"/>
                <a:cs typeface="Arial"/>
              </a:rPr>
              <a:t>do</a:t>
            </a:r>
            <a:r>
              <a:rPr sz="2400" dirty="0">
                <a:latin typeface="Arial"/>
                <a:cs typeface="Arial"/>
              </a:rPr>
              <a:t>s	E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	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120" y="2312671"/>
            <a:ext cx="7478395" cy="4094479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L="12698">
              <a:spcBef>
                <a:spcPts val="1600"/>
              </a:spcBef>
            </a:pPr>
            <a:r>
              <a:rPr sz="2400" spc="-5" dirty="0">
                <a:latin typeface="Arial"/>
                <a:cs typeface="Arial"/>
              </a:rPr>
              <a:t>Neoliberalismo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Projeto Guerra nas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Estrelas.</a:t>
            </a:r>
            <a:endParaRPr sz="2400">
              <a:latin typeface="Arial"/>
              <a:cs typeface="Arial"/>
            </a:endParaRPr>
          </a:p>
          <a:p>
            <a:pPr marL="635" algn="ctr">
              <a:spcBef>
                <a:spcPts val="1499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1982</a:t>
            </a:r>
            <a:endParaRPr sz="2400">
              <a:latin typeface="Arial"/>
              <a:cs typeface="Arial"/>
            </a:endParaRPr>
          </a:p>
          <a:p>
            <a:pPr marL="200640" indent="-188575">
              <a:spcBef>
                <a:spcPts val="1499"/>
              </a:spcBef>
              <a:buChar char="-"/>
              <a:tabLst>
                <a:tab pos="201274" algn="l"/>
              </a:tabLst>
            </a:pPr>
            <a:r>
              <a:rPr sz="2400" spc="-5" dirty="0">
                <a:latin typeface="Arial"/>
                <a:cs typeface="Arial"/>
              </a:rPr>
              <a:t>Guerra </a:t>
            </a:r>
            <a:r>
              <a:rPr sz="2400" spc="-10" dirty="0">
                <a:latin typeface="Arial"/>
                <a:cs typeface="Arial"/>
              </a:rPr>
              <a:t>das </a:t>
            </a:r>
            <a:r>
              <a:rPr sz="2400" spc="-5" dirty="0">
                <a:latin typeface="Arial"/>
                <a:cs typeface="Arial"/>
              </a:rPr>
              <a:t>Malvinas; Inglaterra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Argentina.</a:t>
            </a:r>
            <a:endParaRPr sz="2400">
              <a:latin typeface="Arial"/>
              <a:cs typeface="Arial"/>
            </a:endParaRPr>
          </a:p>
          <a:p>
            <a:pPr marL="200640" indent="-188575">
              <a:spcBef>
                <a:spcPts val="1499"/>
              </a:spcBef>
              <a:buChar char="-"/>
              <a:tabLst>
                <a:tab pos="201274" algn="l"/>
              </a:tabLst>
            </a:pPr>
            <a:r>
              <a:rPr sz="2400" spc="-5" dirty="0">
                <a:latin typeface="Arial"/>
                <a:cs typeface="Arial"/>
              </a:rPr>
              <a:t>Israel invade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Líbano.</a:t>
            </a:r>
            <a:endParaRPr sz="2400">
              <a:latin typeface="Arial"/>
              <a:cs typeface="Arial"/>
            </a:endParaRPr>
          </a:p>
          <a:p>
            <a:pPr marL="635" algn="ctr">
              <a:spcBef>
                <a:spcPts val="1499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1985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  <a:buChar char="-"/>
              <a:tabLst>
                <a:tab pos="220322" algn="l"/>
              </a:tabLst>
            </a:pPr>
            <a:r>
              <a:rPr sz="2400" spc="-5" dirty="0">
                <a:latin typeface="Arial"/>
                <a:cs typeface="Arial"/>
              </a:rPr>
              <a:t>Mikhail Gorbatchev </a:t>
            </a:r>
            <a:r>
              <a:rPr sz="2400" dirty="0">
                <a:latin typeface="Arial"/>
                <a:cs typeface="Arial"/>
              </a:rPr>
              <a:t>é </a:t>
            </a:r>
            <a:r>
              <a:rPr sz="2400" spc="-5" dirty="0">
                <a:latin typeface="Arial"/>
                <a:cs typeface="Arial"/>
              </a:rPr>
              <a:t>eleito </a:t>
            </a:r>
            <a:r>
              <a:rPr sz="2400" dirty="0">
                <a:latin typeface="Arial"/>
                <a:cs typeface="Arial"/>
              </a:rPr>
              <a:t>na </a:t>
            </a:r>
            <a:r>
              <a:rPr sz="2400" spc="-5" dirty="0">
                <a:latin typeface="Arial"/>
                <a:cs typeface="Arial"/>
              </a:rPr>
              <a:t>URSS: </a:t>
            </a:r>
            <a:r>
              <a:rPr sz="2400" b="1" spc="-5" dirty="0">
                <a:latin typeface="Arial"/>
                <a:cs typeface="Arial"/>
              </a:rPr>
              <a:t>Perestroika </a:t>
            </a:r>
            <a:r>
              <a:rPr sz="2400" dirty="0">
                <a:latin typeface="Arial"/>
                <a:cs typeface="Arial"/>
              </a:rPr>
              <a:t>–  </a:t>
            </a:r>
            <a:r>
              <a:rPr sz="2400" spc="-5" dirty="0">
                <a:latin typeface="Arial"/>
                <a:cs typeface="Arial"/>
              </a:rPr>
              <a:t>abertura econômica. </a:t>
            </a:r>
            <a:r>
              <a:rPr sz="2400" b="1" spc="-5" dirty="0">
                <a:latin typeface="Arial"/>
                <a:cs typeface="Arial"/>
              </a:rPr>
              <a:t>Glasnost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transparência nas  ações governamentais.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19" y="834390"/>
            <a:ext cx="7479030" cy="554228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L="635"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1989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  <a:buChar char="-"/>
              <a:tabLst>
                <a:tab pos="315562" algn="l"/>
              </a:tabLst>
            </a:pPr>
            <a:r>
              <a:rPr sz="2400" spc="-5" dirty="0">
                <a:latin typeface="Arial"/>
                <a:cs typeface="Arial"/>
              </a:rPr>
              <a:t>Queda </a:t>
            </a:r>
            <a:r>
              <a:rPr sz="2400" dirty="0">
                <a:latin typeface="Arial"/>
                <a:cs typeface="Arial"/>
              </a:rPr>
              <a:t>do </a:t>
            </a:r>
            <a:r>
              <a:rPr sz="2400" b="1" dirty="0">
                <a:latin typeface="Arial"/>
                <a:cs typeface="Arial"/>
              </a:rPr>
              <a:t>Muro de </a:t>
            </a:r>
            <a:r>
              <a:rPr sz="2400" b="1" spc="-5" dirty="0">
                <a:latin typeface="Arial"/>
                <a:cs typeface="Arial"/>
              </a:rPr>
              <a:t>Berlim </a:t>
            </a:r>
            <a:r>
              <a:rPr sz="2400" spc="-5" dirty="0">
                <a:latin typeface="Arial"/>
                <a:cs typeface="Arial"/>
              </a:rPr>
              <a:t>sob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comando do  chanceler ocidental </a:t>
            </a:r>
            <a:r>
              <a:rPr sz="2400" b="1" spc="-5" dirty="0">
                <a:latin typeface="Arial"/>
                <a:cs typeface="Arial"/>
              </a:rPr>
              <a:t>Helmut Kohl</a:t>
            </a:r>
            <a:r>
              <a:rPr sz="2400" spc="-5" dirty="0">
                <a:latin typeface="Arial"/>
                <a:cs typeface="Arial"/>
              </a:rPr>
              <a:t>. </a:t>
            </a:r>
            <a:r>
              <a:rPr sz="2400" dirty="0">
                <a:latin typeface="Arial"/>
                <a:cs typeface="Arial"/>
              </a:rPr>
              <a:t>Fim </a:t>
            </a:r>
            <a:r>
              <a:rPr sz="2400" spc="-5" dirty="0">
                <a:latin typeface="Arial"/>
                <a:cs typeface="Arial"/>
              </a:rPr>
              <a:t>do socialismo  na </a:t>
            </a:r>
            <a:r>
              <a:rPr sz="2400" spc="-10" dirty="0">
                <a:latin typeface="Arial"/>
                <a:cs typeface="Arial"/>
              </a:rPr>
              <a:t>Polônia, </a:t>
            </a:r>
            <a:r>
              <a:rPr sz="2400" spc="-5" dirty="0">
                <a:latin typeface="Arial"/>
                <a:cs typeface="Arial"/>
              </a:rPr>
              <a:t>com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apoio do Papa João Paulo </a:t>
            </a:r>
            <a:r>
              <a:rPr sz="2400" spc="5" dirty="0">
                <a:latin typeface="Arial"/>
                <a:cs typeface="Arial"/>
              </a:rPr>
              <a:t>II </a:t>
            </a:r>
            <a:r>
              <a:rPr sz="2400" dirty="0">
                <a:latin typeface="Arial"/>
                <a:cs typeface="Arial"/>
              </a:rPr>
              <a:t>(“o  </a:t>
            </a:r>
            <a:r>
              <a:rPr sz="2400" spc="-5" dirty="0">
                <a:latin typeface="Arial"/>
                <a:cs typeface="Arial"/>
              </a:rPr>
              <a:t>papa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neoliberal”).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  <a:buChar char="-"/>
              <a:tabLst>
                <a:tab pos="379055" algn="l"/>
              </a:tabLst>
            </a:pPr>
            <a:r>
              <a:rPr sz="2400" spc="-5" dirty="0">
                <a:latin typeface="Arial"/>
                <a:cs typeface="Arial"/>
              </a:rPr>
              <a:t>Na </a:t>
            </a:r>
            <a:r>
              <a:rPr sz="2400" b="1" spc="-5" dirty="0">
                <a:latin typeface="Arial"/>
                <a:cs typeface="Arial"/>
              </a:rPr>
              <a:t>Tchecoslováquia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b="1" spc="-5" dirty="0">
                <a:latin typeface="Arial"/>
                <a:cs typeface="Arial"/>
              </a:rPr>
              <a:t>Václav Havel </a:t>
            </a:r>
            <a:r>
              <a:rPr sz="2400" dirty="0">
                <a:latin typeface="Arial"/>
                <a:cs typeface="Arial"/>
              </a:rPr>
              <a:t>foi </a:t>
            </a:r>
            <a:r>
              <a:rPr sz="2400" spc="-5" dirty="0">
                <a:latin typeface="Arial"/>
                <a:cs typeface="Arial"/>
              </a:rPr>
              <a:t>eleito  presidente provisório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em 1990 confirmado no cargo.  </a:t>
            </a:r>
            <a:r>
              <a:rPr sz="2400" dirty="0">
                <a:latin typeface="Arial"/>
                <a:cs typeface="Arial"/>
              </a:rPr>
              <a:t>Em </a:t>
            </a:r>
            <a:r>
              <a:rPr sz="2400" spc="-10" dirty="0">
                <a:latin typeface="Arial"/>
                <a:cs typeface="Arial"/>
              </a:rPr>
              <a:t>1993, depois </a:t>
            </a:r>
            <a:r>
              <a:rPr sz="2400" spc="-5" dirty="0">
                <a:latin typeface="Arial"/>
                <a:cs typeface="Arial"/>
              </a:rPr>
              <a:t>de um </a:t>
            </a:r>
            <a:r>
              <a:rPr sz="2400" b="1" spc="-5" dirty="0">
                <a:latin typeface="Arial"/>
                <a:cs typeface="Arial"/>
              </a:rPr>
              <a:t>plebiscito</a:t>
            </a:r>
            <a:r>
              <a:rPr sz="2400" spc="-5" dirty="0">
                <a:latin typeface="Arial"/>
                <a:cs typeface="Arial"/>
              </a:rPr>
              <a:t>, decidiu-se </a:t>
            </a:r>
            <a:r>
              <a:rPr sz="2400" spc="-10" dirty="0">
                <a:latin typeface="Arial"/>
                <a:cs typeface="Arial"/>
              </a:rPr>
              <a:t>pela  </a:t>
            </a:r>
            <a:r>
              <a:rPr sz="2400" b="1" spc="-5" dirty="0">
                <a:latin typeface="Arial"/>
                <a:cs typeface="Arial"/>
              </a:rPr>
              <a:t>divisão </a:t>
            </a:r>
            <a:r>
              <a:rPr sz="2400" spc="-5" dirty="0">
                <a:latin typeface="Arial"/>
                <a:cs typeface="Arial"/>
              </a:rPr>
              <a:t>em </a:t>
            </a:r>
            <a:r>
              <a:rPr sz="2400" spc="-10" dirty="0">
                <a:latin typeface="Arial"/>
                <a:cs typeface="Arial"/>
              </a:rPr>
              <a:t>República </a:t>
            </a:r>
            <a:r>
              <a:rPr sz="2400" spc="-5" dirty="0">
                <a:latin typeface="Arial"/>
                <a:cs typeface="Arial"/>
              </a:rPr>
              <a:t>Tcheca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Eslováquia.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  <a:buChar char="-"/>
              <a:tabLst>
                <a:tab pos="267307" algn="l"/>
              </a:tabLst>
            </a:pPr>
            <a:r>
              <a:rPr sz="2400" spc="-5" dirty="0">
                <a:latin typeface="Arial"/>
                <a:cs typeface="Arial"/>
              </a:rPr>
              <a:t>Na </a:t>
            </a:r>
            <a:r>
              <a:rPr sz="2400" b="1" spc="-5" dirty="0">
                <a:latin typeface="Arial"/>
                <a:cs typeface="Arial"/>
              </a:rPr>
              <a:t>Romênia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fim </a:t>
            </a:r>
            <a:r>
              <a:rPr sz="2400" dirty="0">
                <a:latin typeface="Arial"/>
                <a:cs typeface="Arial"/>
              </a:rPr>
              <a:t>do </a:t>
            </a:r>
            <a:r>
              <a:rPr sz="2400" spc="-5" dirty="0">
                <a:latin typeface="Arial"/>
                <a:cs typeface="Arial"/>
              </a:rPr>
              <a:t>socialismo se </a:t>
            </a:r>
            <a:r>
              <a:rPr sz="2400" spc="-10" dirty="0">
                <a:latin typeface="Arial"/>
                <a:cs typeface="Arial"/>
              </a:rPr>
              <a:t>deu </a:t>
            </a:r>
            <a:r>
              <a:rPr sz="2400" dirty="0">
                <a:latin typeface="Arial"/>
                <a:cs typeface="Arial"/>
              </a:rPr>
              <a:t>com </a:t>
            </a:r>
            <a:r>
              <a:rPr sz="2400" spc="-5" dirty="0">
                <a:latin typeface="Arial"/>
                <a:cs typeface="Arial"/>
              </a:rPr>
              <a:t>um  golpe </a:t>
            </a:r>
            <a:r>
              <a:rPr sz="240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Estado (violento) que prendeu, </a:t>
            </a:r>
            <a:r>
              <a:rPr sz="2400" spc="-10" dirty="0">
                <a:latin typeface="Arial"/>
                <a:cs typeface="Arial"/>
              </a:rPr>
              <a:t>julgou,  condenou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executou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líder </a:t>
            </a:r>
            <a:r>
              <a:rPr sz="2400" b="1" spc="-5" dirty="0">
                <a:latin typeface="Arial"/>
                <a:cs typeface="Arial"/>
              </a:rPr>
              <a:t>Nicolau </a:t>
            </a:r>
            <a:r>
              <a:rPr sz="2400" b="1" spc="-10" dirty="0">
                <a:latin typeface="Arial"/>
                <a:cs typeface="Arial"/>
              </a:rPr>
              <a:t>Ceausescu </a:t>
            </a:r>
            <a:r>
              <a:rPr sz="2400" dirty="0">
                <a:latin typeface="Arial"/>
                <a:cs typeface="Arial"/>
              </a:rPr>
              <a:t>e  </a:t>
            </a:r>
            <a:r>
              <a:rPr sz="2400" spc="-5" dirty="0">
                <a:latin typeface="Arial"/>
                <a:cs typeface="Arial"/>
              </a:rPr>
              <a:t>sua esposa no natal de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1989.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19" y="834390"/>
            <a:ext cx="7479030" cy="536702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L="635"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1990</a:t>
            </a:r>
            <a:endParaRPr sz="2400">
              <a:latin typeface="Arial"/>
              <a:cs typeface="Arial"/>
            </a:endParaRPr>
          </a:p>
          <a:p>
            <a:pPr marL="200640" indent="-188575">
              <a:spcBef>
                <a:spcPts val="1499"/>
              </a:spcBef>
              <a:buChar char="-"/>
              <a:tabLst>
                <a:tab pos="201274" algn="l"/>
              </a:tabLst>
            </a:pPr>
            <a:r>
              <a:rPr sz="2400" spc="-5" dirty="0">
                <a:latin typeface="Arial"/>
                <a:cs typeface="Arial"/>
              </a:rPr>
              <a:t>Reunificação da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Alemanha.</a:t>
            </a:r>
            <a:endParaRPr sz="2400">
              <a:latin typeface="Arial"/>
              <a:cs typeface="Arial"/>
            </a:endParaRPr>
          </a:p>
          <a:p>
            <a:pPr marL="200640" indent="-188575">
              <a:spcBef>
                <a:spcPts val="1499"/>
              </a:spcBef>
              <a:buChar char="-"/>
              <a:tabLst>
                <a:tab pos="201274" algn="l"/>
              </a:tabLst>
            </a:pPr>
            <a:r>
              <a:rPr sz="2400" spc="-5" dirty="0">
                <a:latin typeface="Arial"/>
                <a:cs typeface="Arial"/>
              </a:rPr>
              <a:t>Invasão do </a:t>
            </a:r>
            <a:r>
              <a:rPr sz="2400" spc="-10" dirty="0">
                <a:latin typeface="Arial"/>
                <a:cs typeface="Arial"/>
              </a:rPr>
              <a:t>Kuwait pelo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Iraque;</a:t>
            </a:r>
            <a:endParaRPr sz="2400">
              <a:latin typeface="Arial"/>
              <a:cs typeface="Arial"/>
            </a:endParaRPr>
          </a:p>
          <a:p>
            <a:pPr marL="200640" indent="-188575">
              <a:spcBef>
                <a:spcPts val="1499"/>
              </a:spcBef>
              <a:buChar char="-"/>
              <a:tabLst>
                <a:tab pos="201274" algn="l"/>
              </a:tabLst>
            </a:pPr>
            <a:r>
              <a:rPr sz="2400" spc="-5" dirty="0">
                <a:latin typeface="Arial"/>
                <a:cs typeface="Arial"/>
              </a:rPr>
              <a:t>Guerra da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Iugoslávia</a:t>
            </a:r>
            <a:r>
              <a:rPr sz="2400" spc="-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</a:pP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mal Josif Broz </a:t>
            </a:r>
            <a:r>
              <a:rPr sz="2400" b="1" dirty="0">
                <a:latin typeface="Arial"/>
                <a:cs typeface="Arial"/>
              </a:rPr>
              <a:t>Tito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governou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país desde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fim da  </a:t>
            </a:r>
            <a:r>
              <a:rPr sz="2400" dirty="0">
                <a:latin typeface="Arial"/>
                <a:cs typeface="Arial"/>
              </a:rPr>
              <a:t>IIGM, </a:t>
            </a:r>
            <a:r>
              <a:rPr sz="2400" spc="-5" dirty="0">
                <a:latin typeface="Arial"/>
                <a:cs typeface="Arial"/>
              </a:rPr>
              <a:t>mantendo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sua </a:t>
            </a:r>
            <a:r>
              <a:rPr sz="2400" spc="-10" dirty="0">
                <a:latin typeface="Arial"/>
                <a:cs typeface="Arial"/>
              </a:rPr>
              <a:t>unidade. </a:t>
            </a:r>
            <a:r>
              <a:rPr sz="2400" spc="-5" dirty="0">
                <a:latin typeface="Arial"/>
                <a:cs typeface="Arial"/>
              </a:rPr>
              <a:t>Após sua </a:t>
            </a:r>
            <a:r>
              <a:rPr sz="2400" dirty="0">
                <a:latin typeface="Arial"/>
                <a:cs typeface="Arial"/>
              </a:rPr>
              <a:t>morte e o  </a:t>
            </a:r>
            <a:r>
              <a:rPr sz="2400" spc="-5" dirty="0">
                <a:latin typeface="Arial"/>
                <a:cs typeface="Arial"/>
              </a:rPr>
              <a:t>início </a:t>
            </a:r>
            <a:r>
              <a:rPr sz="2400" dirty="0">
                <a:latin typeface="Arial"/>
                <a:cs typeface="Arial"/>
              </a:rPr>
              <a:t>do </a:t>
            </a:r>
            <a:r>
              <a:rPr sz="2400" spc="-5" dirty="0">
                <a:latin typeface="Arial"/>
                <a:cs typeface="Arial"/>
              </a:rPr>
              <a:t>esfacelamento do socialismo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país  mergulhou em </a:t>
            </a:r>
            <a:r>
              <a:rPr sz="2400" dirty="0">
                <a:latin typeface="Arial"/>
                <a:cs typeface="Arial"/>
              </a:rPr>
              <a:t>uma </a:t>
            </a:r>
            <a:r>
              <a:rPr sz="2400" b="1" spc="-5" dirty="0">
                <a:latin typeface="Arial"/>
                <a:cs typeface="Arial"/>
              </a:rPr>
              <a:t>guerra civil </a:t>
            </a:r>
            <a:r>
              <a:rPr sz="2400" spc="-5" dirty="0">
                <a:latin typeface="Arial"/>
                <a:cs typeface="Arial"/>
              </a:rPr>
              <a:t>entre suas </a:t>
            </a:r>
            <a:r>
              <a:rPr sz="2400" b="1" spc="-5" dirty="0">
                <a:latin typeface="Arial"/>
                <a:cs typeface="Arial"/>
              </a:rPr>
              <a:t>várias  etnias </a:t>
            </a:r>
            <a:r>
              <a:rPr sz="2400" b="1" dirty="0">
                <a:latin typeface="Arial"/>
                <a:cs typeface="Arial"/>
              </a:rPr>
              <a:t>e </a:t>
            </a:r>
            <a:r>
              <a:rPr sz="2400" b="1" spc="-5" dirty="0">
                <a:latin typeface="Arial"/>
                <a:cs typeface="Arial"/>
              </a:rPr>
              <a:t>religiões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10" dirty="0">
                <a:latin typeface="Arial"/>
                <a:cs typeface="Arial"/>
              </a:rPr>
              <a:t>que </a:t>
            </a:r>
            <a:r>
              <a:rPr sz="2400" spc="-5" dirty="0">
                <a:latin typeface="Arial"/>
                <a:cs typeface="Arial"/>
              </a:rPr>
              <a:t>provocou sua </a:t>
            </a:r>
            <a:r>
              <a:rPr sz="2400" b="1" spc="-5" dirty="0">
                <a:latin typeface="Arial"/>
                <a:cs typeface="Arial"/>
              </a:rPr>
              <a:t>fragmentação  territorial </a:t>
            </a:r>
            <a:r>
              <a:rPr sz="2400" dirty="0">
                <a:latin typeface="Arial"/>
                <a:cs typeface="Arial"/>
              </a:rPr>
              <a:t>em: </a:t>
            </a:r>
            <a:r>
              <a:rPr sz="2400" b="1" spc="-5" dirty="0">
                <a:latin typeface="Arial"/>
                <a:cs typeface="Arial"/>
              </a:rPr>
              <a:t>Iugoslávia </a:t>
            </a:r>
            <a:r>
              <a:rPr sz="2400" spc="-5" dirty="0">
                <a:latin typeface="Arial"/>
                <a:cs typeface="Arial"/>
              </a:rPr>
              <a:t>(duas repúblicas: Sérvia </a:t>
            </a:r>
            <a:r>
              <a:rPr sz="2400" dirty="0">
                <a:latin typeface="Arial"/>
                <a:cs typeface="Arial"/>
              </a:rPr>
              <a:t>e  </a:t>
            </a:r>
            <a:r>
              <a:rPr sz="2400" spc="-5" dirty="0">
                <a:latin typeface="Arial"/>
                <a:cs typeface="Arial"/>
              </a:rPr>
              <a:t>Montenegro,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duas províncias: Vojvodina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Kosovo),  </a:t>
            </a:r>
            <a:r>
              <a:rPr sz="2400" b="1" spc="-5" dirty="0">
                <a:latin typeface="Arial"/>
                <a:cs typeface="Arial"/>
              </a:rPr>
              <a:t>Eslovênia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b="1" spc="-5" dirty="0">
                <a:latin typeface="Arial"/>
                <a:cs typeface="Arial"/>
              </a:rPr>
              <a:t>Macedônia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Bósnia-Hezergovina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19" y="834390"/>
            <a:ext cx="7479030" cy="536702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1991</a:t>
            </a:r>
            <a:endParaRPr sz="2400">
              <a:latin typeface="Arial"/>
              <a:cs typeface="Arial"/>
            </a:endParaRPr>
          </a:p>
          <a:p>
            <a:pPr marL="200640" indent="-188575" algn="just">
              <a:spcBef>
                <a:spcPts val="1499"/>
              </a:spcBef>
              <a:buChar char="-"/>
              <a:tabLst>
                <a:tab pos="201274" algn="l"/>
              </a:tabLst>
            </a:pPr>
            <a:r>
              <a:rPr sz="2400" spc="-5" dirty="0">
                <a:latin typeface="Arial"/>
                <a:cs typeface="Arial"/>
              </a:rPr>
              <a:t>Criação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Mercosul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  <a:buChar char="-"/>
              <a:tabLst>
                <a:tab pos="220322" algn="l"/>
              </a:tabLst>
            </a:pPr>
            <a:r>
              <a:rPr sz="2400" spc="-5" dirty="0">
                <a:latin typeface="Arial"/>
                <a:cs typeface="Arial"/>
              </a:rPr>
              <a:t>Fim do </a:t>
            </a:r>
            <a:r>
              <a:rPr sz="2400" b="1" spc="-5" dirty="0">
                <a:latin typeface="Arial"/>
                <a:cs typeface="Arial"/>
              </a:rPr>
              <a:t>Apartheid </a:t>
            </a:r>
            <a:r>
              <a:rPr sz="2400" spc="-5" dirty="0">
                <a:latin typeface="Arial"/>
                <a:cs typeface="Arial"/>
              </a:rPr>
              <a:t>na África </a:t>
            </a:r>
            <a:r>
              <a:rPr sz="2400" dirty="0">
                <a:latin typeface="Arial"/>
                <a:cs typeface="Arial"/>
              </a:rPr>
              <a:t>do </a:t>
            </a:r>
            <a:r>
              <a:rPr sz="2400" spc="-10" dirty="0">
                <a:latin typeface="Arial"/>
                <a:cs typeface="Arial"/>
              </a:rPr>
              <a:t>Sul, </a:t>
            </a:r>
            <a:r>
              <a:rPr sz="2400" spc="-5" dirty="0">
                <a:latin typeface="Arial"/>
                <a:cs typeface="Arial"/>
              </a:rPr>
              <a:t>sob liderança de  Nelson Mandela </a:t>
            </a:r>
            <a:r>
              <a:rPr sz="2400" dirty="0">
                <a:latin typeface="Arial"/>
                <a:cs typeface="Arial"/>
              </a:rPr>
              <a:t>e do </a:t>
            </a:r>
            <a:r>
              <a:rPr sz="2400" spc="-5" dirty="0">
                <a:latin typeface="Arial"/>
                <a:cs typeface="Arial"/>
              </a:rPr>
              <a:t>presidente Frederick de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Klerk;</a:t>
            </a:r>
            <a:endParaRPr sz="2400">
              <a:latin typeface="Arial"/>
              <a:cs typeface="Arial"/>
            </a:endParaRPr>
          </a:p>
          <a:p>
            <a:pPr marL="12698" marR="5715" algn="just">
              <a:spcBef>
                <a:spcPts val="1499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5" dirty="0">
                <a:latin typeface="Arial"/>
                <a:cs typeface="Arial"/>
              </a:rPr>
              <a:t>Operação Tempestade no Deserto</a:t>
            </a:r>
            <a:r>
              <a:rPr sz="2400" spc="-5" dirty="0">
                <a:latin typeface="Arial"/>
                <a:cs typeface="Arial"/>
              </a:rPr>
              <a:t>: ataque ao  Iraque pelos EUA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seus </a:t>
            </a:r>
            <a:r>
              <a:rPr sz="2400" spc="-10" dirty="0">
                <a:latin typeface="Arial"/>
                <a:cs typeface="Arial"/>
              </a:rPr>
              <a:t>aliados </a:t>
            </a:r>
            <a:r>
              <a:rPr sz="2400" spc="-5" dirty="0">
                <a:latin typeface="Arial"/>
                <a:cs typeface="Arial"/>
              </a:rPr>
              <a:t>com autorização da  ONU.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</a:pP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Fim da </a:t>
            </a:r>
            <a:r>
              <a:rPr sz="2400" b="1" spc="-5" dirty="0">
                <a:latin typeface="Arial"/>
                <a:cs typeface="Arial"/>
              </a:rPr>
              <a:t>URSS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criação </a:t>
            </a:r>
            <a:r>
              <a:rPr sz="2400" dirty="0">
                <a:latin typeface="Arial"/>
                <a:cs typeface="Arial"/>
              </a:rPr>
              <a:t>da </a:t>
            </a:r>
            <a:r>
              <a:rPr sz="2400" b="1" spc="-5" dirty="0">
                <a:latin typeface="Arial"/>
                <a:cs typeface="Arial"/>
              </a:rPr>
              <a:t>CEI </a:t>
            </a:r>
            <a:r>
              <a:rPr sz="2400" spc="-10" dirty="0">
                <a:latin typeface="Arial"/>
                <a:cs typeface="Arial"/>
              </a:rPr>
              <a:t>(Comunidade </a:t>
            </a:r>
            <a:r>
              <a:rPr sz="2400" spc="-5" dirty="0">
                <a:latin typeface="Arial"/>
                <a:cs typeface="Arial"/>
              </a:rPr>
              <a:t>dos  Estados </a:t>
            </a:r>
            <a:r>
              <a:rPr sz="2400" spc="-10" dirty="0">
                <a:latin typeface="Arial"/>
                <a:cs typeface="Arial"/>
              </a:rPr>
              <a:t>Independentes), </a:t>
            </a:r>
            <a:r>
              <a:rPr sz="2400" dirty="0">
                <a:latin typeface="Arial"/>
                <a:cs typeface="Arial"/>
              </a:rPr>
              <a:t>com </a:t>
            </a:r>
            <a:r>
              <a:rPr sz="2400" spc="-5" dirty="0">
                <a:latin typeface="Arial"/>
                <a:cs typeface="Arial"/>
              </a:rPr>
              <a:t>exceção </a:t>
            </a:r>
            <a:r>
              <a:rPr sz="240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Estônia,  Letônia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10" dirty="0">
                <a:latin typeface="Arial"/>
                <a:cs typeface="Arial"/>
              </a:rPr>
              <a:t>Lituânia </a:t>
            </a:r>
            <a:r>
              <a:rPr sz="2400" spc="-5" dirty="0">
                <a:latin typeface="Arial"/>
                <a:cs typeface="Arial"/>
              </a:rPr>
              <a:t>(as </a:t>
            </a:r>
            <a:r>
              <a:rPr sz="2400" spc="-10" dirty="0">
                <a:latin typeface="Arial"/>
                <a:cs typeface="Arial"/>
              </a:rPr>
              <a:t>Repúblicas </a:t>
            </a:r>
            <a:r>
              <a:rPr sz="2400" spc="-5" dirty="0">
                <a:latin typeface="Arial"/>
                <a:cs typeface="Arial"/>
              </a:rPr>
              <a:t>Bálticas). </a:t>
            </a:r>
            <a:r>
              <a:rPr sz="2400" dirty="0">
                <a:latin typeface="Arial"/>
                <a:cs typeface="Arial"/>
              </a:rPr>
              <a:t>O  </a:t>
            </a:r>
            <a:r>
              <a:rPr sz="2400" spc="-10" dirty="0">
                <a:latin typeface="Arial"/>
                <a:cs typeface="Arial"/>
              </a:rPr>
              <a:t>neoliberal </a:t>
            </a:r>
            <a:r>
              <a:rPr sz="2400" b="1" spc="-5" dirty="0">
                <a:latin typeface="Arial"/>
                <a:cs typeface="Arial"/>
              </a:rPr>
              <a:t>Boris Yeltsin</a:t>
            </a:r>
            <a:r>
              <a:rPr sz="2400" spc="-5" dirty="0">
                <a:latin typeface="Arial"/>
                <a:cs typeface="Arial"/>
              </a:rPr>
              <a:t>, com </a:t>
            </a:r>
            <a:r>
              <a:rPr sz="2400" spc="-10" dirty="0">
                <a:latin typeface="Arial"/>
                <a:cs typeface="Arial"/>
              </a:rPr>
              <a:t>apoio </a:t>
            </a:r>
            <a:r>
              <a:rPr sz="2400" spc="-5" dirty="0">
                <a:latin typeface="Arial"/>
                <a:cs typeface="Arial"/>
              </a:rPr>
              <a:t>dos EUA </a:t>
            </a:r>
            <a:r>
              <a:rPr sz="2400" dirty="0">
                <a:latin typeface="Arial"/>
                <a:cs typeface="Arial"/>
              </a:rPr>
              <a:t>e Grã-  </a:t>
            </a:r>
            <a:r>
              <a:rPr sz="2400" spc="-5" dirty="0">
                <a:latin typeface="Arial"/>
                <a:cs typeface="Arial"/>
              </a:rPr>
              <a:t>Bretanha, assume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presidência da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Rússia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20" y="834390"/>
            <a:ext cx="7480300" cy="482600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1992</a:t>
            </a:r>
            <a:endParaRPr sz="2400">
              <a:latin typeface="Arial"/>
              <a:cs typeface="Arial"/>
            </a:endParaRPr>
          </a:p>
          <a:p>
            <a:pPr marL="12698" marR="5715" algn="just">
              <a:spcBef>
                <a:spcPts val="1499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5" dirty="0">
                <a:latin typeface="Arial"/>
                <a:cs typeface="Arial"/>
              </a:rPr>
              <a:t>Acordo de Maastricht</a:t>
            </a:r>
            <a:r>
              <a:rPr sz="2400" spc="-5" dirty="0">
                <a:latin typeface="Arial"/>
                <a:cs typeface="Arial"/>
              </a:rPr>
              <a:t>: criação da </a:t>
            </a:r>
            <a:r>
              <a:rPr sz="2400" b="1" spc="-5" dirty="0">
                <a:latin typeface="Arial"/>
                <a:cs typeface="Arial"/>
              </a:rPr>
              <a:t>União Européia  </a:t>
            </a:r>
            <a:r>
              <a:rPr sz="2400" spc="-5" dirty="0">
                <a:latin typeface="Arial"/>
                <a:cs typeface="Arial"/>
              </a:rPr>
              <a:t>(UE) em substituição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Comunidade </a:t>
            </a:r>
            <a:r>
              <a:rPr sz="2400" spc="-5" dirty="0">
                <a:latin typeface="Arial"/>
                <a:cs typeface="Arial"/>
              </a:rPr>
              <a:t>Econômica  Européia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(CEE).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1499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1993</a:t>
            </a:r>
            <a:endParaRPr sz="2400">
              <a:latin typeface="Arial"/>
              <a:cs typeface="Arial"/>
            </a:endParaRPr>
          </a:p>
          <a:p>
            <a:pPr marL="12698" marR="6985" algn="just">
              <a:spcBef>
                <a:spcPts val="1499"/>
              </a:spcBef>
              <a:buChar char="-"/>
              <a:tabLst>
                <a:tab pos="203814" algn="l"/>
              </a:tabLst>
            </a:pPr>
            <a:r>
              <a:rPr sz="2400" spc="-5" dirty="0">
                <a:latin typeface="Arial"/>
                <a:cs typeface="Arial"/>
              </a:rPr>
              <a:t>Criação </a:t>
            </a:r>
            <a:r>
              <a:rPr sz="2400" dirty="0">
                <a:latin typeface="Arial"/>
                <a:cs typeface="Arial"/>
              </a:rPr>
              <a:t>da </a:t>
            </a:r>
            <a:r>
              <a:rPr sz="2400" b="1" dirty="0">
                <a:latin typeface="Arial"/>
                <a:cs typeface="Arial"/>
              </a:rPr>
              <a:t>OMC </a:t>
            </a:r>
            <a:r>
              <a:rPr sz="2400" spc="-5" dirty="0">
                <a:latin typeface="Arial"/>
                <a:cs typeface="Arial"/>
              </a:rPr>
              <a:t>(Organização Mundial do Comércio)  na </a:t>
            </a:r>
            <a:r>
              <a:rPr sz="2400" spc="-10" dirty="0">
                <a:latin typeface="Arial"/>
                <a:cs typeface="Arial"/>
              </a:rPr>
              <a:t>Rodada </a:t>
            </a:r>
            <a:r>
              <a:rPr sz="2400" spc="-5" dirty="0">
                <a:latin typeface="Arial"/>
                <a:cs typeface="Arial"/>
              </a:rPr>
              <a:t>do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Uruguai.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1499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1994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  <a:buChar char="-"/>
              <a:tabLst>
                <a:tab pos="227942" algn="l"/>
              </a:tabLst>
            </a:pPr>
            <a:r>
              <a:rPr sz="2400" spc="-5" dirty="0">
                <a:latin typeface="Arial"/>
                <a:cs typeface="Arial"/>
              </a:rPr>
              <a:t>Entra em vigor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NAFTA (Acordo de Livre Comércio  da América do Norte)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EUA, </a:t>
            </a:r>
            <a:r>
              <a:rPr sz="2400" spc="-10" dirty="0">
                <a:latin typeface="Arial"/>
                <a:cs typeface="Arial"/>
              </a:rPr>
              <a:t>Canadá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México.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19" y="834390"/>
            <a:ext cx="7479030" cy="446024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L="635"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1994</a:t>
            </a:r>
            <a:endParaRPr sz="2400">
              <a:latin typeface="Arial"/>
              <a:cs typeface="Arial"/>
            </a:endParaRPr>
          </a:p>
          <a:p>
            <a:pPr marL="12698" marR="5080" algn="just">
              <a:spcBef>
                <a:spcPts val="1499"/>
              </a:spcBef>
              <a:buChar char="-"/>
              <a:tabLst>
                <a:tab pos="259688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b="1" dirty="0">
                <a:latin typeface="Arial"/>
                <a:cs typeface="Arial"/>
              </a:rPr>
              <a:t>FZLN </a:t>
            </a:r>
            <a:r>
              <a:rPr sz="2400" spc="-5" dirty="0">
                <a:latin typeface="Arial"/>
                <a:cs typeface="Arial"/>
              </a:rPr>
              <a:t>(Frente Zapatista de Libertação Nacional),  sob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comando do subcomandante Marcus, revolta-se  em </a:t>
            </a:r>
            <a:r>
              <a:rPr sz="2400" spc="-10" dirty="0">
                <a:latin typeface="Arial"/>
                <a:cs typeface="Arial"/>
              </a:rPr>
              <a:t>Chiapas </a:t>
            </a:r>
            <a:r>
              <a:rPr sz="2400" spc="-5" dirty="0">
                <a:latin typeface="Arial"/>
                <a:cs typeface="Arial"/>
              </a:rPr>
              <a:t>(estado do sul do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México);</a:t>
            </a:r>
            <a:endParaRPr sz="2400">
              <a:latin typeface="Arial"/>
              <a:cs typeface="Arial"/>
            </a:endParaRPr>
          </a:p>
          <a:p>
            <a:pPr marL="270482" indent="-258418" algn="just">
              <a:spcBef>
                <a:spcPts val="1499"/>
              </a:spcBef>
              <a:buChar char="-"/>
              <a:tabLst>
                <a:tab pos="271117" algn="l"/>
              </a:tabLst>
            </a:pPr>
            <a:r>
              <a:rPr sz="2400" spc="-5" dirty="0">
                <a:latin typeface="Arial"/>
                <a:cs typeface="Arial"/>
              </a:rPr>
              <a:t>Ofensiva russa contra os rebeldes separatistas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da</a:t>
            </a:r>
            <a:endParaRPr sz="2400">
              <a:latin typeface="Arial"/>
              <a:cs typeface="Arial"/>
            </a:endParaRPr>
          </a:p>
          <a:p>
            <a:pPr marL="12698" algn="just"/>
            <a:r>
              <a:rPr sz="2400" b="1" spc="-5" dirty="0">
                <a:latin typeface="Arial"/>
                <a:cs typeface="Arial"/>
              </a:rPr>
              <a:t>Chechênia</a:t>
            </a:r>
            <a:r>
              <a:rPr sz="2400" spc="-5" dirty="0">
                <a:latin typeface="Arial"/>
                <a:cs typeface="Arial"/>
              </a:rPr>
              <a:t>.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1999</a:t>
            </a:r>
            <a:endParaRPr sz="2400">
              <a:latin typeface="Arial"/>
              <a:cs typeface="Arial"/>
            </a:endParaRPr>
          </a:p>
          <a:p>
            <a:pPr marL="200640" indent="-188575" algn="just">
              <a:spcBef>
                <a:spcPts val="1499"/>
              </a:spcBef>
              <a:buChar char="-"/>
              <a:tabLst>
                <a:tab pos="201274" algn="l"/>
              </a:tabLst>
            </a:pPr>
            <a:r>
              <a:rPr sz="2400" spc="-5" dirty="0">
                <a:latin typeface="Arial"/>
                <a:cs typeface="Arial"/>
              </a:rPr>
              <a:t>Entrada em vigor do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Euro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635" algn="ctr">
              <a:spcBef>
                <a:spcPts val="1499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2001</a:t>
            </a:r>
            <a:endParaRPr sz="2400">
              <a:latin typeface="Arial"/>
              <a:cs typeface="Arial"/>
            </a:endParaRPr>
          </a:p>
          <a:p>
            <a:pPr marL="12698" algn="just">
              <a:spcBef>
                <a:spcPts val="1499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5" dirty="0">
                <a:latin typeface="Arial"/>
                <a:cs typeface="Arial"/>
              </a:rPr>
              <a:t>Ataques </a:t>
            </a:r>
            <a:r>
              <a:rPr sz="2400" b="1" spc="-10" dirty="0">
                <a:latin typeface="Arial"/>
                <a:cs typeface="Arial"/>
              </a:rPr>
              <a:t>aos </a:t>
            </a:r>
            <a:r>
              <a:rPr sz="2400" b="1" spc="-5" dirty="0">
                <a:latin typeface="Arial"/>
                <a:cs typeface="Arial"/>
              </a:rPr>
              <a:t>EUA </a:t>
            </a:r>
            <a:r>
              <a:rPr sz="2400" dirty="0">
                <a:latin typeface="Arial"/>
                <a:cs typeface="Arial"/>
              </a:rPr>
              <a:t>– WTC 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Pentágono.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140" y="509270"/>
            <a:ext cx="4365625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10" dirty="0"/>
              <a:t>MUNDO</a:t>
            </a:r>
            <a:r>
              <a:rPr spc="-75" dirty="0"/>
              <a:t> </a:t>
            </a:r>
            <a:r>
              <a:rPr spc="-5" dirty="0"/>
              <a:t>BIPOLAR</a:t>
            </a:r>
          </a:p>
        </p:txBody>
      </p:sp>
      <p:sp>
        <p:nvSpPr>
          <p:cNvPr id="3" name="object 3"/>
          <p:cNvSpPr/>
          <p:nvPr/>
        </p:nvSpPr>
        <p:spPr>
          <a:xfrm>
            <a:off x="755650" y="1436369"/>
            <a:ext cx="7632700" cy="4009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2111" y="5767070"/>
            <a:ext cx="5725795" cy="397543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500" spc="-5" dirty="0">
                <a:latin typeface="Arial"/>
                <a:cs typeface="Arial"/>
              </a:rPr>
              <a:t>Apenas </a:t>
            </a:r>
            <a:r>
              <a:rPr sz="2500" dirty="0">
                <a:latin typeface="Arial"/>
                <a:cs typeface="Arial"/>
              </a:rPr>
              <a:t>2 </a:t>
            </a:r>
            <a:r>
              <a:rPr sz="2500" spc="-5" dirty="0">
                <a:latin typeface="Arial"/>
                <a:cs typeface="Arial"/>
              </a:rPr>
              <a:t>polos de poder: </a:t>
            </a:r>
            <a:r>
              <a:rPr sz="2500" spc="-10" dirty="0">
                <a:latin typeface="Arial"/>
                <a:cs typeface="Arial"/>
              </a:rPr>
              <a:t>EUA 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URRS.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20" y="834391"/>
            <a:ext cx="7477759" cy="2059939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L="1270"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2002</a:t>
            </a:r>
            <a:endParaRPr sz="2400">
              <a:latin typeface="Arial"/>
              <a:cs typeface="Arial"/>
            </a:endParaRPr>
          </a:p>
          <a:p>
            <a:pPr marL="12698">
              <a:spcBef>
                <a:spcPts val="1499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5" dirty="0">
                <a:latin typeface="Arial"/>
                <a:cs typeface="Arial"/>
              </a:rPr>
              <a:t>Doutrina Bush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spc="-10" dirty="0">
                <a:latin typeface="Arial"/>
                <a:cs typeface="Arial"/>
              </a:rPr>
              <a:t>ataques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preventivos:</a:t>
            </a:r>
            <a:endParaRPr sz="2400">
              <a:latin typeface="Arial"/>
              <a:cs typeface="Arial"/>
            </a:endParaRPr>
          </a:p>
          <a:p>
            <a:pPr marL="12698" marR="5080">
              <a:spcBef>
                <a:spcPts val="1499"/>
              </a:spcBef>
              <a:tabLst>
                <a:tab pos="284450" algn="l"/>
                <a:tab pos="1378442" algn="l"/>
                <a:tab pos="1520667" algn="l"/>
                <a:tab pos="2028615" algn="l"/>
                <a:tab pos="2083854" algn="l"/>
                <a:tab pos="3212767" algn="l"/>
                <a:tab pos="3682618" algn="l"/>
                <a:tab pos="3889607" algn="l"/>
                <a:tab pos="4643908" algn="l"/>
                <a:tab pos="5007091" algn="l"/>
                <a:tab pos="6095368" algn="l"/>
                <a:tab pos="6802685" algn="l"/>
              </a:tabLst>
            </a:pPr>
            <a:r>
              <a:rPr sz="2400" dirty="0">
                <a:latin typeface="Arial"/>
                <a:cs typeface="Arial"/>
              </a:rPr>
              <a:t>-	In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5" dirty="0">
                <a:latin typeface="Arial"/>
                <a:cs typeface="Arial"/>
              </a:rPr>
              <a:t>ã</a:t>
            </a:r>
            <a:r>
              <a:rPr sz="2400" dirty="0">
                <a:latin typeface="Arial"/>
                <a:cs typeface="Arial"/>
              </a:rPr>
              <a:t>o		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fe</a:t>
            </a:r>
            <a:r>
              <a:rPr sz="2400" spc="-10" dirty="0">
                <a:latin typeface="Arial"/>
                <a:cs typeface="Arial"/>
              </a:rPr>
              <a:t>gan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10" dirty="0">
                <a:latin typeface="Arial"/>
                <a:cs typeface="Arial"/>
              </a:rPr>
              <a:t>ão</a:t>
            </a:r>
            <a:r>
              <a:rPr sz="2400" dirty="0">
                <a:latin typeface="Arial"/>
                <a:cs typeface="Arial"/>
              </a:rPr>
              <a:t>:	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as	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ort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mer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 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ada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0" dirty="0">
                <a:latin typeface="Arial"/>
                <a:cs typeface="Arial"/>
              </a:rPr>
              <a:t>pe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		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ça	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	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ste	</a:t>
            </a:r>
            <a:r>
              <a:rPr sz="2400" spc="-10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ís,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120" y="2868930"/>
            <a:ext cx="7478395" cy="382154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1205740" algn="l"/>
                <a:tab pos="2535927" algn="l"/>
                <a:tab pos="2934665" algn="l"/>
                <a:tab pos="3995005" algn="l"/>
                <a:tab pos="6101082" algn="l"/>
                <a:tab pos="6669983" algn="l"/>
              </a:tabLst>
            </a:pP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ad</a:t>
            </a:r>
            <a:r>
              <a:rPr sz="2400" dirty="0">
                <a:latin typeface="Arial"/>
                <a:cs typeface="Arial"/>
              </a:rPr>
              <a:t>as	t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mb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m	a	forç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	do	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33120" y="3044191"/>
            <a:ext cx="7477125" cy="1699665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L="12698">
              <a:spcBef>
                <a:spcPts val="1600"/>
              </a:spcBef>
            </a:pPr>
            <a:r>
              <a:rPr spc="-10" dirty="0"/>
              <a:t>Unido, </a:t>
            </a:r>
            <a:r>
              <a:rPr spc="-5" dirty="0"/>
              <a:t>do </a:t>
            </a:r>
            <a:r>
              <a:rPr spc="-10" dirty="0"/>
              <a:t>Canadá </a:t>
            </a:r>
            <a:r>
              <a:rPr dirty="0"/>
              <a:t>e </a:t>
            </a:r>
            <a:r>
              <a:rPr spc="-5" dirty="0"/>
              <a:t>da</a:t>
            </a:r>
            <a:r>
              <a:rPr spc="25" dirty="0"/>
              <a:t> </a:t>
            </a:r>
            <a:r>
              <a:rPr spc="-5" dirty="0"/>
              <a:t>Austrália.</a:t>
            </a:r>
          </a:p>
          <a:p>
            <a:pPr marL="1905" algn="ctr">
              <a:spcBef>
                <a:spcPts val="1499"/>
              </a:spcBef>
            </a:pPr>
            <a:r>
              <a:rPr b="1" spc="-5" dirty="0">
                <a:solidFill>
                  <a:srgbClr val="BF0000"/>
                </a:solidFill>
              </a:rPr>
              <a:t>2003</a:t>
            </a:r>
          </a:p>
          <a:p>
            <a:pPr algn="ctr">
              <a:spcBef>
                <a:spcPts val="1499"/>
              </a:spcBef>
              <a:tabLst>
                <a:tab pos="1314948" algn="l"/>
                <a:tab pos="1798768" algn="l"/>
                <a:tab pos="2895300" algn="l"/>
                <a:tab pos="3666110" algn="l"/>
                <a:tab pos="4388665" algn="l"/>
                <a:tab pos="4703592" algn="l"/>
                <a:tab pos="5593770" algn="l"/>
                <a:tab pos="6077590" algn="l"/>
              </a:tabLst>
            </a:pPr>
            <a:r>
              <a:rPr sz="3600" spc="-7" baseline="3472" dirty="0"/>
              <a:t>-</a:t>
            </a:r>
            <a:r>
              <a:rPr spc="-5" dirty="0"/>
              <a:t>Invasão	ao	Iraque:	EUA	com	</a:t>
            </a:r>
            <a:r>
              <a:rPr dirty="0"/>
              <a:t>o	</a:t>
            </a:r>
            <a:r>
              <a:rPr spc="-5" dirty="0"/>
              <a:t>apoio	da	Inglaterra,</a:t>
            </a:r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3120" y="4712971"/>
            <a:ext cx="7477759" cy="112268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alegando que </a:t>
            </a:r>
            <a:r>
              <a:rPr sz="2400" spc="-5" dirty="0">
                <a:latin typeface="Arial"/>
                <a:cs typeface="Arial"/>
              </a:rPr>
              <a:t>Saddan Hussein estava produzindo  armas de destruição em massa. Ele foi capturado em  13 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Dezembro.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20" y="834390"/>
            <a:ext cx="7477759" cy="3172460"/>
          </a:xfrm>
          <a:prstGeom prst="rect">
            <a:avLst/>
          </a:prstGeom>
        </p:spPr>
        <p:txBody>
          <a:bodyPr vert="horz" wrap="square" lIns="0" tIns="203179" rIns="0" bIns="0" rtlCol="0">
            <a:spAutoFit/>
          </a:bodyPr>
          <a:lstStyle/>
          <a:p>
            <a:pPr marL="1905" algn="ctr">
              <a:spcBef>
                <a:spcPts val="16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2008</a:t>
            </a:r>
            <a:endParaRPr sz="2400">
              <a:latin typeface="Arial"/>
              <a:cs typeface="Arial"/>
            </a:endParaRPr>
          </a:p>
          <a:p>
            <a:pPr marL="12698" marR="5080">
              <a:spcBef>
                <a:spcPts val="1499"/>
              </a:spcBef>
              <a:tabLst>
                <a:tab pos="1241297" algn="l"/>
                <a:tab pos="2268620" algn="l"/>
                <a:tab pos="2636882" algn="l"/>
                <a:tab pos="3868653" algn="l"/>
                <a:tab pos="4405808" algn="l"/>
                <a:tab pos="5042012" algn="l"/>
                <a:tab pos="5663613" algn="l"/>
                <a:tab pos="6605855" algn="l"/>
                <a:tab pos="6972847" algn="l"/>
              </a:tabLst>
            </a:pPr>
            <a:r>
              <a:rPr sz="3600" baseline="3472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ú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	oc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	a	Oss</a:t>
            </a:r>
            <a:r>
              <a:rPr sz="2400" spc="-5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	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10" dirty="0">
                <a:latin typeface="Arial"/>
                <a:cs typeface="Arial"/>
              </a:rPr>
              <a:t>Su</a:t>
            </a:r>
            <a:r>
              <a:rPr sz="2400" dirty="0">
                <a:latin typeface="Arial"/>
                <a:cs typeface="Arial"/>
              </a:rPr>
              <a:t>l	em	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	a	s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10" dirty="0">
                <a:latin typeface="Arial"/>
                <a:cs typeface="Arial"/>
              </a:rPr>
              <a:t>independência,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região pertence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Geórgia.</a:t>
            </a:r>
            <a:endParaRPr sz="2400">
              <a:latin typeface="Arial"/>
              <a:cs typeface="Arial"/>
            </a:endParaRPr>
          </a:p>
          <a:p>
            <a:pPr marL="12698">
              <a:spcBef>
                <a:spcPts val="1499"/>
              </a:spcBef>
            </a:pPr>
            <a:r>
              <a:rPr sz="3600" spc="-7" baseline="3472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EUA </a:t>
            </a:r>
            <a:r>
              <a:rPr sz="2400" spc="-10" dirty="0">
                <a:latin typeface="Arial"/>
                <a:cs typeface="Arial"/>
              </a:rPr>
              <a:t>anunciam </a:t>
            </a:r>
            <a:r>
              <a:rPr sz="2400" dirty="0">
                <a:latin typeface="Arial"/>
                <a:cs typeface="Arial"/>
              </a:rPr>
              <a:t>a morte </a:t>
            </a:r>
            <a:r>
              <a:rPr sz="2400" spc="-5" dirty="0">
                <a:latin typeface="Arial"/>
                <a:cs typeface="Arial"/>
              </a:rPr>
              <a:t>de </a:t>
            </a:r>
            <a:r>
              <a:rPr sz="2400" dirty="0">
                <a:latin typeface="Arial"/>
                <a:cs typeface="Arial"/>
              </a:rPr>
              <a:t>Osama </a:t>
            </a:r>
            <a:r>
              <a:rPr sz="2400" spc="-5" dirty="0">
                <a:latin typeface="Arial"/>
                <a:cs typeface="Arial"/>
              </a:rPr>
              <a:t>Bin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Laden.</a:t>
            </a:r>
            <a:endParaRPr sz="2400">
              <a:latin typeface="Arial"/>
              <a:cs typeface="Arial"/>
            </a:endParaRPr>
          </a:p>
          <a:p>
            <a:pPr marL="2540" algn="ctr">
              <a:spcBef>
                <a:spcPts val="1499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ATUALMENTE</a:t>
            </a:r>
            <a:endParaRPr sz="2400">
              <a:latin typeface="Arial"/>
              <a:cs typeface="Arial"/>
            </a:endParaRPr>
          </a:p>
          <a:p>
            <a:pPr marL="12698">
              <a:spcBef>
                <a:spcPts val="1499"/>
              </a:spcBef>
            </a:pP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Mundo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Pluripolar.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650" y="438150"/>
            <a:ext cx="6621780" cy="6273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648332" algn="l"/>
              </a:tabLst>
            </a:pPr>
            <a:r>
              <a:rPr spc="-5" dirty="0"/>
              <a:t>CRONOLOGIA	DOS</a:t>
            </a:r>
            <a:r>
              <a:rPr spc="-70" dirty="0"/>
              <a:t> </a:t>
            </a:r>
            <a:r>
              <a:rPr spc="-10" dirty="0"/>
              <a:t>FATOS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711" y="509270"/>
            <a:ext cx="6420485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871828" algn="l"/>
              </a:tabLst>
            </a:pPr>
            <a:r>
              <a:rPr spc="-10" dirty="0"/>
              <a:t>CONFERÊNCIA	</a:t>
            </a:r>
            <a:r>
              <a:rPr spc="-5" dirty="0"/>
              <a:t>DE</a:t>
            </a:r>
            <a:r>
              <a:rPr spc="-90" dirty="0"/>
              <a:t> </a:t>
            </a:r>
            <a:r>
              <a:rPr spc="-10" dirty="0"/>
              <a:t>YALTA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7551" y="3343909"/>
            <a:ext cx="2484755" cy="14973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Ing</a:t>
            </a:r>
            <a:r>
              <a:rPr sz="2300" spc="5" dirty="0">
                <a:latin typeface="Arial"/>
                <a:cs typeface="Arial"/>
              </a:rPr>
              <a:t>l</a:t>
            </a:r>
            <a:r>
              <a:rPr sz="2300" dirty="0">
                <a:latin typeface="Arial"/>
                <a:cs typeface="Arial"/>
              </a:rPr>
              <a:t>at</a:t>
            </a:r>
            <a:r>
              <a:rPr sz="2300" spc="10" dirty="0">
                <a:latin typeface="Arial"/>
                <a:cs typeface="Arial"/>
              </a:rPr>
              <a:t>e</a:t>
            </a:r>
            <a:r>
              <a:rPr sz="2300" spc="-10" dirty="0">
                <a:latin typeface="Arial"/>
                <a:cs typeface="Arial"/>
              </a:rPr>
              <a:t>r</a:t>
            </a:r>
            <a:r>
              <a:rPr sz="2300" dirty="0">
                <a:latin typeface="Arial"/>
                <a:cs typeface="Arial"/>
              </a:rPr>
              <a:t>ra/</a:t>
            </a:r>
            <a:r>
              <a:rPr sz="2300" spc="5" dirty="0">
                <a:latin typeface="Arial"/>
                <a:cs typeface="Arial"/>
              </a:rPr>
              <a:t>C</a:t>
            </a:r>
            <a:r>
              <a:rPr sz="2300" dirty="0">
                <a:latin typeface="Arial"/>
                <a:cs typeface="Arial"/>
              </a:rPr>
              <a:t>h</a:t>
            </a:r>
            <a:r>
              <a:rPr sz="2300" spc="10" dirty="0">
                <a:latin typeface="Arial"/>
                <a:cs typeface="Arial"/>
              </a:rPr>
              <a:t>u</a:t>
            </a:r>
            <a:r>
              <a:rPr sz="2300" spc="-10" dirty="0">
                <a:latin typeface="Arial"/>
                <a:cs typeface="Arial"/>
              </a:rPr>
              <a:t>r</a:t>
            </a:r>
            <a:r>
              <a:rPr sz="2300" spc="5" dirty="0">
                <a:latin typeface="Arial"/>
                <a:cs typeface="Arial"/>
              </a:rPr>
              <a:t>c</a:t>
            </a:r>
            <a:r>
              <a:rPr sz="2300" dirty="0">
                <a:latin typeface="Arial"/>
                <a:cs typeface="Arial"/>
              </a:rPr>
              <a:t>h</a:t>
            </a:r>
            <a:r>
              <a:rPr sz="2300" spc="5" dirty="0">
                <a:latin typeface="Arial"/>
                <a:cs typeface="Arial"/>
              </a:rPr>
              <a:t>i</a:t>
            </a:r>
            <a:r>
              <a:rPr sz="2300" spc="-5" dirty="0">
                <a:latin typeface="Arial"/>
                <a:cs typeface="Arial"/>
              </a:rPr>
              <a:t>ll</a:t>
            </a:r>
            <a:endParaRPr sz="2300">
              <a:latin typeface="Arial"/>
              <a:cs typeface="Arial"/>
            </a:endParaRPr>
          </a:p>
          <a:p>
            <a:pPr marL="249528" marR="240004" algn="ctr">
              <a:lnSpc>
                <a:spcPct val="159800"/>
              </a:lnSpc>
              <a:spcBef>
                <a:spcPts val="10"/>
              </a:spcBef>
            </a:pPr>
            <a:r>
              <a:rPr sz="2300" spc="-5" dirty="0">
                <a:latin typeface="Arial"/>
                <a:cs typeface="Arial"/>
              </a:rPr>
              <a:t>E</a:t>
            </a:r>
            <a:r>
              <a:rPr sz="2300" spc="5" dirty="0">
                <a:latin typeface="Arial"/>
                <a:cs typeface="Arial"/>
              </a:rPr>
              <a:t>UA</a:t>
            </a:r>
            <a:r>
              <a:rPr sz="2300" spc="-10" dirty="0">
                <a:latin typeface="Arial"/>
                <a:cs typeface="Arial"/>
              </a:rPr>
              <a:t>/</a:t>
            </a:r>
            <a:r>
              <a:rPr sz="2300" spc="5" dirty="0">
                <a:latin typeface="Arial"/>
                <a:cs typeface="Arial"/>
              </a:rPr>
              <a:t>R</a:t>
            </a:r>
            <a:r>
              <a:rPr sz="2300" dirty="0">
                <a:latin typeface="Arial"/>
                <a:cs typeface="Arial"/>
              </a:rPr>
              <a:t>o</a:t>
            </a:r>
            <a:r>
              <a:rPr sz="2300" spc="10" dirty="0">
                <a:latin typeface="Arial"/>
                <a:cs typeface="Arial"/>
              </a:rPr>
              <a:t>o</a:t>
            </a:r>
            <a:r>
              <a:rPr sz="2300" dirty="0">
                <a:latin typeface="Arial"/>
                <a:cs typeface="Arial"/>
              </a:rPr>
              <a:t>se</a:t>
            </a:r>
            <a:r>
              <a:rPr sz="2300" spc="5" dirty="0">
                <a:latin typeface="Arial"/>
                <a:cs typeface="Arial"/>
              </a:rPr>
              <a:t>v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5" dirty="0">
                <a:latin typeface="Arial"/>
                <a:cs typeface="Arial"/>
              </a:rPr>
              <a:t>l</a:t>
            </a:r>
            <a:r>
              <a:rPr sz="2300" dirty="0">
                <a:latin typeface="Arial"/>
                <a:cs typeface="Arial"/>
              </a:rPr>
              <a:t>t  URSS/Stalin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4219" y="2125979"/>
            <a:ext cx="4955540" cy="4182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8669" y="1080769"/>
            <a:ext cx="7451090" cy="1065710"/>
          </a:xfrm>
          <a:prstGeom prst="rect">
            <a:avLst/>
          </a:prstGeom>
        </p:spPr>
        <p:txBody>
          <a:bodyPr vert="horz" wrap="square" lIns="0" tIns="92700" rIns="0" bIns="0" rtlCol="0">
            <a:spAutoFit/>
          </a:bodyPr>
          <a:lstStyle/>
          <a:p>
            <a:pPr marL="12698" marR="5080" algn="just">
              <a:lnSpc>
                <a:spcPct val="79800"/>
              </a:lnSpc>
              <a:spcBef>
                <a:spcPts val="730"/>
              </a:spcBef>
            </a:pPr>
            <a:r>
              <a:rPr sz="2600" dirty="0">
                <a:latin typeface="Arial"/>
                <a:cs typeface="Arial"/>
              </a:rPr>
              <a:t>Concordam </a:t>
            </a:r>
            <a:r>
              <a:rPr sz="2600" spc="5" dirty="0">
                <a:latin typeface="Arial"/>
                <a:cs typeface="Arial"/>
              </a:rPr>
              <a:t>com </a:t>
            </a:r>
            <a:r>
              <a:rPr sz="2600" dirty="0">
                <a:latin typeface="Arial"/>
                <a:cs typeface="Arial"/>
              </a:rPr>
              <a:t>a influência soviética na Europa  </a:t>
            </a:r>
            <a:r>
              <a:rPr sz="2600" spc="-5" dirty="0">
                <a:latin typeface="Arial"/>
                <a:cs typeface="Arial"/>
              </a:rPr>
              <a:t>Oriental </a:t>
            </a:r>
            <a:r>
              <a:rPr sz="2600" dirty="0">
                <a:latin typeface="Arial"/>
                <a:cs typeface="Arial"/>
              </a:rPr>
              <a:t>e decidem sobre a </a:t>
            </a:r>
            <a:r>
              <a:rPr sz="2600" spc="5" dirty="0">
                <a:latin typeface="Arial"/>
                <a:cs typeface="Arial"/>
              </a:rPr>
              <a:t>ocupação da  </a:t>
            </a:r>
            <a:r>
              <a:rPr sz="2600" dirty="0">
                <a:latin typeface="Arial"/>
                <a:cs typeface="Arial"/>
              </a:rPr>
              <a:t>Alemanha, com a participação da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França..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6130" y="1363980"/>
            <a:ext cx="4211955" cy="3420605"/>
          </a:xfrm>
          <a:prstGeom prst="rect">
            <a:avLst/>
          </a:prstGeom>
        </p:spPr>
        <p:txBody>
          <a:bodyPr vert="horz" wrap="square" lIns="0" tIns="173972" rIns="0" bIns="0" rtlCol="0">
            <a:spAutoFit/>
          </a:bodyPr>
          <a:lstStyle/>
          <a:p>
            <a:pPr marL="298419" indent="-285720">
              <a:spcBef>
                <a:spcPts val="1370"/>
              </a:spcBef>
              <a:buFont typeface="Arial"/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Disputa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tecnológica.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7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spc="-5" dirty="0">
                <a:latin typeface="Arial"/>
                <a:cs typeface="Arial"/>
              </a:rPr>
              <a:t>Corrida </a:t>
            </a:r>
            <a:r>
              <a:rPr sz="2600" dirty="0">
                <a:latin typeface="Arial"/>
                <a:cs typeface="Arial"/>
              </a:rPr>
              <a:t>espacial.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7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Espionagem </a:t>
            </a:r>
            <a:r>
              <a:rPr sz="2600" spc="-5" dirty="0">
                <a:latin typeface="Arial"/>
                <a:cs typeface="Arial"/>
              </a:rPr>
              <a:t>(</a:t>
            </a:r>
            <a:r>
              <a:rPr sz="2600" spc="-5" dirty="0">
                <a:solidFill>
                  <a:srgbClr val="FF3300"/>
                </a:solidFill>
                <a:latin typeface="Arial"/>
                <a:cs typeface="Arial"/>
              </a:rPr>
              <a:t>CIA </a:t>
            </a:r>
            <a:r>
              <a:rPr sz="2600" dirty="0">
                <a:latin typeface="Arial"/>
                <a:cs typeface="Arial"/>
              </a:rPr>
              <a:t>X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3300"/>
                </a:solidFill>
                <a:latin typeface="Arial"/>
                <a:cs typeface="Arial"/>
              </a:rPr>
              <a:t>KGB</a:t>
            </a:r>
            <a:r>
              <a:rPr sz="2600" dirty="0">
                <a:latin typeface="Arial"/>
                <a:cs typeface="Arial"/>
              </a:rPr>
              <a:t>).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7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spc="5" dirty="0">
                <a:latin typeface="Arial"/>
                <a:cs typeface="Arial"/>
              </a:rPr>
              <a:t>Busca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aliados.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8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spc="-5" dirty="0">
                <a:latin typeface="Arial"/>
                <a:cs typeface="Arial"/>
              </a:rPr>
              <a:t>Conflitos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regionalizados.</a:t>
            </a:r>
            <a:endParaRPr sz="2600">
              <a:latin typeface="Arial"/>
              <a:cs typeface="Arial"/>
            </a:endParaRPr>
          </a:p>
          <a:p>
            <a:pPr marL="298419" indent="-285720">
              <a:spcBef>
                <a:spcPts val="1270"/>
              </a:spcBef>
              <a:buChar char="-"/>
              <a:tabLst>
                <a:tab pos="297784" algn="l"/>
                <a:tab pos="298419" algn="l"/>
              </a:tabLst>
            </a:pPr>
            <a:r>
              <a:rPr sz="2600" dirty="0">
                <a:latin typeface="Arial"/>
                <a:cs typeface="Arial"/>
              </a:rPr>
              <a:t>Difamações.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57471" y="3859531"/>
            <a:ext cx="3197860" cy="2415540"/>
            <a:chOff x="5157471" y="3859531"/>
            <a:chExt cx="3197860" cy="2415540"/>
          </a:xfrm>
        </p:grpSpPr>
        <p:sp>
          <p:nvSpPr>
            <p:cNvPr id="4" name="object 4"/>
            <p:cNvSpPr/>
            <p:nvPr/>
          </p:nvSpPr>
          <p:spPr>
            <a:xfrm>
              <a:off x="5176519" y="3878579"/>
              <a:ext cx="3159760" cy="2377440"/>
            </a:xfrm>
            <a:custGeom>
              <a:avLst/>
              <a:gdLst/>
              <a:ahLst/>
              <a:cxnLst/>
              <a:rect l="l" t="t" r="r" b="b"/>
              <a:pathLst>
                <a:path w="3159759" h="2377440">
                  <a:moveTo>
                    <a:pt x="1579879" y="2377440"/>
                  </a:moveTo>
                  <a:lnTo>
                    <a:pt x="0" y="2377440"/>
                  </a:lnTo>
                  <a:lnTo>
                    <a:pt x="0" y="0"/>
                  </a:lnTo>
                  <a:lnTo>
                    <a:pt x="3159759" y="0"/>
                  </a:lnTo>
                  <a:lnTo>
                    <a:pt x="3159759" y="2377440"/>
                  </a:lnTo>
                  <a:lnTo>
                    <a:pt x="1579879" y="237744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95569" y="3896359"/>
              <a:ext cx="3121660" cy="2340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157471" y="1087121"/>
            <a:ext cx="3197860" cy="2416810"/>
            <a:chOff x="5157471" y="1087121"/>
            <a:chExt cx="3197860" cy="2416810"/>
          </a:xfrm>
        </p:grpSpPr>
        <p:sp>
          <p:nvSpPr>
            <p:cNvPr id="7" name="object 7"/>
            <p:cNvSpPr/>
            <p:nvPr/>
          </p:nvSpPr>
          <p:spPr>
            <a:xfrm>
              <a:off x="5176519" y="1106169"/>
              <a:ext cx="3159760" cy="2378710"/>
            </a:xfrm>
            <a:custGeom>
              <a:avLst/>
              <a:gdLst/>
              <a:ahLst/>
              <a:cxnLst/>
              <a:rect l="l" t="t" r="r" b="b"/>
              <a:pathLst>
                <a:path w="3159759" h="2378710">
                  <a:moveTo>
                    <a:pt x="1579879" y="2378709"/>
                  </a:moveTo>
                  <a:lnTo>
                    <a:pt x="0" y="2378709"/>
                  </a:lnTo>
                  <a:lnTo>
                    <a:pt x="0" y="0"/>
                  </a:lnTo>
                  <a:lnTo>
                    <a:pt x="3159759" y="0"/>
                  </a:lnTo>
                  <a:lnTo>
                    <a:pt x="3159759" y="2378709"/>
                  </a:lnTo>
                  <a:lnTo>
                    <a:pt x="1579879" y="2378709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95569" y="1125219"/>
              <a:ext cx="3121660" cy="23406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38471" y="3497579"/>
            <a:ext cx="2485390" cy="3302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1142247" algn="l"/>
                <a:tab pos="1521937" algn="l"/>
              </a:tabLst>
            </a:pPr>
            <a:r>
              <a:rPr sz="2000" b="1" spc="5" dirty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2000" b="1" spc="15" dirty="0">
                <a:solidFill>
                  <a:srgbClr val="FF3300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Y	</a:t>
            </a:r>
            <a:r>
              <a:rPr sz="2000" b="1" dirty="0">
                <a:latin typeface="Arial"/>
                <a:cs typeface="Arial"/>
              </a:rPr>
              <a:t>X	</a:t>
            </a:r>
            <a:r>
              <a:rPr sz="2000" b="1" spc="5" dirty="0">
                <a:solidFill>
                  <a:srgbClr val="FF3300"/>
                </a:solidFill>
                <a:latin typeface="Arial"/>
                <a:cs typeface="Arial"/>
              </a:rPr>
              <a:t>DR</a:t>
            </a:r>
            <a:r>
              <a:rPr sz="2000" b="1" spc="15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GO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37411" y="510540"/>
            <a:ext cx="4871085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10" dirty="0"/>
              <a:t>CARACTERÍSTICAS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610" y="995680"/>
            <a:ext cx="141605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2511" y="1013459"/>
            <a:ext cx="5403215" cy="412932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1945: Conferência de São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Francisco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3114" y="1057438"/>
            <a:ext cx="92075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2511" y="1328419"/>
            <a:ext cx="7181850" cy="52418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34922" marR="1761306" indent="-22858" algn="just">
              <a:lnSpc>
                <a:spcPct val="120700"/>
              </a:lnSpc>
              <a:spcBef>
                <a:spcPts val="95"/>
              </a:spcBef>
            </a:pPr>
            <a:r>
              <a:rPr sz="2600" dirty="0">
                <a:latin typeface="Arial"/>
                <a:cs typeface="Arial"/>
              </a:rPr>
              <a:t>Organização das Nações Unidas  substitui a Liga das </a:t>
            </a:r>
            <a:r>
              <a:rPr sz="2600" spc="5" dirty="0">
                <a:latin typeface="Arial"/>
                <a:cs typeface="Arial"/>
              </a:rPr>
              <a:t>Nações, </a:t>
            </a:r>
            <a:r>
              <a:rPr sz="2600" dirty="0">
                <a:latin typeface="Arial"/>
                <a:cs typeface="Arial"/>
              </a:rPr>
              <a:t>visando  garantir a </a:t>
            </a:r>
            <a:r>
              <a:rPr sz="2600" spc="5" dirty="0">
                <a:latin typeface="Arial"/>
                <a:cs typeface="Arial"/>
              </a:rPr>
              <a:t>paz </a:t>
            </a:r>
            <a:r>
              <a:rPr sz="2600" dirty="0">
                <a:latin typeface="Arial"/>
                <a:cs typeface="Arial"/>
              </a:rPr>
              <a:t>mundial e </a:t>
            </a:r>
            <a:r>
              <a:rPr sz="2600" spc="-5" dirty="0">
                <a:latin typeface="Arial"/>
                <a:cs typeface="Arial"/>
              </a:rPr>
              <a:t>lutar </a:t>
            </a:r>
            <a:r>
              <a:rPr sz="2600" dirty="0">
                <a:latin typeface="Arial"/>
                <a:cs typeface="Arial"/>
              </a:rPr>
              <a:t>pelo  </a:t>
            </a:r>
            <a:r>
              <a:rPr sz="2600" spc="-5" dirty="0">
                <a:latin typeface="Arial"/>
                <a:cs typeface="Arial"/>
              </a:rPr>
              <a:t>fim </a:t>
            </a:r>
            <a:r>
              <a:rPr sz="2600" dirty="0">
                <a:latin typeface="Arial"/>
                <a:cs typeface="Arial"/>
              </a:rPr>
              <a:t>das misérias do mundo.</a:t>
            </a:r>
            <a:endParaRPr sz="2600">
              <a:latin typeface="Arial"/>
              <a:cs typeface="Arial"/>
            </a:endParaRPr>
          </a:p>
          <a:p>
            <a:pPr marL="412707" indent="-285720">
              <a:spcBef>
                <a:spcPts val="570"/>
              </a:spcBef>
              <a:buChar char="-"/>
              <a:tabLst>
                <a:tab pos="412072" algn="l"/>
                <a:tab pos="412707" algn="l"/>
              </a:tabLst>
            </a:pPr>
            <a:r>
              <a:rPr sz="2300" spc="-5" dirty="0">
                <a:latin typeface="Arial"/>
                <a:cs typeface="Arial"/>
              </a:rPr>
              <a:t>FMI: </a:t>
            </a:r>
            <a:r>
              <a:rPr sz="2300" dirty="0">
                <a:latin typeface="Arial"/>
                <a:cs typeface="Arial"/>
              </a:rPr>
              <a:t>Fundo Monetário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Internacional.</a:t>
            </a:r>
            <a:endParaRPr sz="2300">
              <a:latin typeface="Arial"/>
              <a:cs typeface="Arial"/>
            </a:endParaRPr>
          </a:p>
          <a:p>
            <a:pPr marL="412707" indent="-285720">
              <a:spcBef>
                <a:spcPts val="570"/>
              </a:spcBef>
              <a:buChar char="-"/>
              <a:tabLst>
                <a:tab pos="412072" algn="l"/>
                <a:tab pos="412707" algn="l"/>
              </a:tabLst>
            </a:pPr>
            <a:r>
              <a:rPr sz="2300" spc="-40" dirty="0">
                <a:latin typeface="Arial"/>
                <a:cs typeface="Arial"/>
              </a:rPr>
              <a:t>FAO: </a:t>
            </a:r>
            <a:r>
              <a:rPr sz="2300" dirty="0">
                <a:latin typeface="Arial"/>
                <a:cs typeface="Arial"/>
              </a:rPr>
              <a:t>Organização para Agricultura e</a:t>
            </a:r>
            <a:r>
              <a:rPr sz="2300" spc="-2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Alimentação.</a:t>
            </a:r>
            <a:endParaRPr sz="2300">
              <a:latin typeface="Arial"/>
              <a:cs typeface="Arial"/>
            </a:endParaRPr>
          </a:p>
          <a:p>
            <a:pPr marL="412707" indent="-285720">
              <a:spcBef>
                <a:spcPts val="570"/>
              </a:spcBef>
              <a:buChar char="-"/>
              <a:tabLst>
                <a:tab pos="412072" algn="l"/>
                <a:tab pos="412707" algn="l"/>
              </a:tabLst>
            </a:pPr>
            <a:r>
              <a:rPr sz="2300" dirty="0">
                <a:latin typeface="Arial"/>
                <a:cs typeface="Arial"/>
              </a:rPr>
              <a:t>UNICEF: Fundo das nações unidas para a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infância.</a:t>
            </a:r>
            <a:endParaRPr sz="2300">
              <a:latin typeface="Arial"/>
              <a:cs typeface="Arial"/>
            </a:endParaRPr>
          </a:p>
          <a:p>
            <a:pPr marL="412707" marR="509217" indent="-285720">
              <a:spcBef>
                <a:spcPts val="570"/>
              </a:spcBef>
              <a:buChar char="-"/>
              <a:tabLst>
                <a:tab pos="412072" algn="l"/>
                <a:tab pos="412707" algn="l"/>
              </a:tabLst>
            </a:pPr>
            <a:r>
              <a:rPr sz="2300" dirty="0">
                <a:latin typeface="Arial"/>
                <a:cs typeface="Arial"/>
              </a:rPr>
              <a:t>BIRD: Banco Internacional para Reconstrução e  Desenvolvimento.</a:t>
            </a:r>
            <a:endParaRPr sz="2300">
              <a:latin typeface="Arial"/>
              <a:cs typeface="Arial"/>
            </a:endParaRPr>
          </a:p>
          <a:p>
            <a:pPr marL="412707" indent="-285720">
              <a:spcBef>
                <a:spcPts val="570"/>
              </a:spcBef>
              <a:buChar char="-"/>
              <a:tabLst>
                <a:tab pos="412072" algn="l"/>
                <a:tab pos="412707" algn="l"/>
              </a:tabLst>
            </a:pPr>
            <a:r>
              <a:rPr sz="2300" spc="-65" dirty="0">
                <a:latin typeface="Arial"/>
                <a:cs typeface="Arial"/>
              </a:rPr>
              <a:t>OIT: </a:t>
            </a:r>
            <a:r>
              <a:rPr sz="2300" dirty="0">
                <a:latin typeface="Arial"/>
                <a:cs typeface="Arial"/>
              </a:rPr>
              <a:t>Organização Internacional do</a:t>
            </a:r>
            <a:r>
              <a:rPr sz="2300" spc="1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Trabalho.</a:t>
            </a:r>
            <a:endParaRPr sz="2300">
              <a:latin typeface="Arial"/>
              <a:cs typeface="Arial"/>
            </a:endParaRPr>
          </a:p>
          <a:p>
            <a:pPr marL="412707" marR="5080" indent="-285720">
              <a:spcBef>
                <a:spcPts val="570"/>
              </a:spcBef>
              <a:buChar char="-"/>
              <a:tabLst>
                <a:tab pos="412072" algn="l"/>
                <a:tab pos="412707" algn="l"/>
              </a:tabLst>
            </a:pPr>
            <a:r>
              <a:rPr sz="2300" dirty="0">
                <a:latin typeface="Arial"/>
                <a:cs typeface="Arial"/>
              </a:rPr>
              <a:t>UNESCO: Organização para a Educação, Ciência e  Cultura.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06320" y="438150"/>
            <a:ext cx="4532630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3392452" algn="l"/>
              </a:tabLst>
            </a:pPr>
            <a:r>
              <a:rPr spc="-10" dirty="0"/>
              <a:t>CR</a:t>
            </a:r>
            <a:r>
              <a:rPr spc="5" dirty="0"/>
              <a:t>I</a:t>
            </a:r>
            <a:r>
              <a:rPr spc="-10" dirty="0"/>
              <a:t>AÇÃ</a:t>
            </a:r>
            <a:r>
              <a:rPr dirty="0"/>
              <a:t>O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A	</a:t>
            </a:r>
            <a:r>
              <a:rPr spc="-15" dirty="0"/>
              <a:t>O</a:t>
            </a:r>
            <a:r>
              <a:rPr spc="-10" dirty="0"/>
              <a:t>N</a:t>
            </a:r>
            <a:r>
              <a:rPr dirty="0"/>
              <a:t>U</a:t>
            </a:r>
          </a:p>
        </p:txBody>
      </p:sp>
      <p:sp>
        <p:nvSpPr>
          <p:cNvPr id="7" name="object 7"/>
          <p:cNvSpPr/>
          <p:nvPr/>
        </p:nvSpPr>
        <p:spPr>
          <a:xfrm>
            <a:off x="6459221" y="1125220"/>
            <a:ext cx="1929129" cy="208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609" y="1140460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609" y="2014221"/>
            <a:ext cx="1358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2510" y="1158241"/>
            <a:ext cx="7279640" cy="203581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>
              <a:spcBef>
                <a:spcPts val="100"/>
              </a:spcBef>
              <a:tabLst>
                <a:tab pos="1291456" algn="l"/>
                <a:tab pos="4726450" algn="l"/>
                <a:tab pos="5563928" algn="l"/>
                <a:tab pos="6639507" algn="l"/>
              </a:tabLst>
            </a:pPr>
            <a:r>
              <a:rPr sz="2600" spc="5" dirty="0">
                <a:latin typeface="Arial"/>
                <a:cs typeface="Arial"/>
              </a:rPr>
              <a:t>Ó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15" dirty="0">
                <a:latin typeface="Arial"/>
                <a:cs typeface="Arial"/>
              </a:rPr>
              <a:t>ã</a:t>
            </a:r>
            <a:r>
              <a:rPr sz="2600" dirty="0">
                <a:latin typeface="Arial"/>
                <a:cs typeface="Arial"/>
              </a:rPr>
              <a:t>o	da 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NU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spc="15" dirty="0">
                <a:latin typeface="Arial"/>
                <a:cs typeface="Arial"/>
              </a:rPr>
              <a:t>e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pon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á</a:t>
            </a:r>
            <a:r>
              <a:rPr sz="2600" spc="10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el	por	z</a:t>
            </a:r>
            <a:r>
              <a:rPr sz="2600" spc="15" dirty="0">
                <a:latin typeface="Arial"/>
                <a:cs typeface="Arial"/>
              </a:rPr>
              <a:t>e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ar	pela  manutenção </a:t>
            </a:r>
            <a:r>
              <a:rPr sz="2600" spc="5" dirty="0">
                <a:latin typeface="Arial"/>
                <a:cs typeface="Arial"/>
              </a:rPr>
              <a:t>da </a:t>
            </a:r>
            <a:r>
              <a:rPr sz="2600" dirty="0">
                <a:latin typeface="Arial"/>
                <a:cs typeface="Arial"/>
              </a:rPr>
              <a:t>paz e da segurança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mundial.</a:t>
            </a:r>
            <a:endParaRPr sz="2600">
              <a:latin typeface="Arial"/>
              <a:cs typeface="Arial"/>
            </a:endParaRPr>
          </a:p>
          <a:p>
            <a:pPr marL="12698">
              <a:spcBef>
                <a:spcPts val="649"/>
              </a:spcBef>
            </a:pPr>
            <a:r>
              <a:rPr sz="2600" dirty="0">
                <a:latin typeface="Arial"/>
                <a:cs typeface="Arial"/>
              </a:rPr>
              <a:t>Formado por 15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membros.</a:t>
            </a:r>
            <a:endParaRPr sz="2600">
              <a:latin typeface="Arial"/>
              <a:cs typeface="Arial"/>
            </a:endParaRPr>
          </a:p>
          <a:p>
            <a:pPr marL="412707" marR="5080" indent="-285720">
              <a:spcBef>
                <a:spcPts val="540"/>
              </a:spcBef>
              <a:tabLst>
                <a:tab pos="412072" algn="l"/>
              </a:tabLst>
            </a:pPr>
            <a:r>
              <a:rPr sz="3300" baseline="2525" dirty="0">
                <a:latin typeface="Arial"/>
                <a:cs typeface="Arial"/>
              </a:rPr>
              <a:t>-	</a:t>
            </a:r>
            <a:r>
              <a:rPr sz="2200" dirty="0">
                <a:latin typeface="Arial"/>
                <a:cs typeface="Arial"/>
              </a:rPr>
              <a:t>5 </a:t>
            </a:r>
            <a:r>
              <a:rPr sz="2200" spc="-5" dirty="0">
                <a:latin typeface="Arial"/>
                <a:cs typeface="Arial"/>
              </a:rPr>
              <a:t>Permanentes, com </a:t>
            </a:r>
            <a:r>
              <a:rPr sz="2200" dirty="0">
                <a:latin typeface="Arial"/>
                <a:cs typeface="Arial"/>
              </a:rPr>
              <a:t>poder </a:t>
            </a:r>
            <a:r>
              <a:rPr sz="2200" spc="-5" dirty="0">
                <a:latin typeface="Arial"/>
                <a:cs typeface="Arial"/>
              </a:rPr>
              <a:t>de veto: Estados Unidos,  França, </a:t>
            </a:r>
            <a:r>
              <a:rPr sz="2200" dirty="0">
                <a:latin typeface="Arial"/>
                <a:cs typeface="Arial"/>
              </a:rPr>
              <a:t>Reino </a:t>
            </a:r>
            <a:r>
              <a:rPr sz="2200" spc="-5" dirty="0">
                <a:latin typeface="Arial"/>
                <a:cs typeface="Arial"/>
              </a:rPr>
              <a:t>Unido, </a:t>
            </a:r>
            <a:r>
              <a:rPr sz="2200" dirty="0">
                <a:latin typeface="Arial"/>
                <a:cs typeface="Arial"/>
              </a:rPr>
              <a:t>Rússia, e</a:t>
            </a:r>
            <a:r>
              <a:rPr sz="2200" spc="-5" dirty="0">
                <a:latin typeface="Arial"/>
                <a:cs typeface="Arial"/>
              </a:rPr>
              <a:t> China.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6810" y="3238500"/>
            <a:ext cx="7165340" cy="36068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  <a:tabLst>
                <a:tab pos="297784" algn="l"/>
                <a:tab pos="795573" algn="l"/>
                <a:tab pos="2601960" algn="l"/>
                <a:tab pos="3602617" algn="l"/>
                <a:tab pos="5830600" algn="l"/>
              </a:tabLst>
            </a:pPr>
            <a:r>
              <a:rPr sz="3300" baseline="2525" dirty="0">
                <a:latin typeface="Arial"/>
                <a:cs typeface="Arial"/>
              </a:rPr>
              <a:t>-	</a:t>
            </a:r>
            <a:r>
              <a:rPr sz="2200" spc="-5" dirty="0">
                <a:latin typeface="Arial"/>
                <a:cs typeface="Arial"/>
              </a:rPr>
              <a:t>10	</a:t>
            </a:r>
            <a:r>
              <a:rPr sz="2200" spc="-25" dirty="0">
                <a:latin typeface="Arial"/>
                <a:cs typeface="Arial"/>
              </a:rPr>
              <a:t>Temporários,	</a:t>
            </a:r>
            <a:r>
              <a:rPr sz="2200" dirty="0">
                <a:latin typeface="Arial"/>
                <a:cs typeface="Arial"/>
              </a:rPr>
              <a:t>eleitos	pela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Assembleia	</a:t>
            </a:r>
            <a:r>
              <a:rPr sz="2200" spc="-5" dirty="0">
                <a:latin typeface="Arial"/>
                <a:cs typeface="Arial"/>
              </a:rPr>
              <a:t>Geral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para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6811" y="3893820"/>
            <a:ext cx="118745" cy="835660"/>
          </a:xfrm>
          <a:prstGeom prst="rect">
            <a:avLst/>
          </a:prstGeom>
        </p:spPr>
        <p:txBody>
          <a:bodyPr vert="horz" wrap="square" lIns="0" tIns="82542" rIns="0" bIns="0" rtlCol="0">
            <a:spAutoFit/>
          </a:bodyPr>
          <a:lstStyle/>
          <a:p>
            <a:pPr marL="12698">
              <a:spcBef>
                <a:spcPts val="649"/>
              </a:spcBef>
            </a:pPr>
            <a:r>
              <a:rPr sz="2200" dirty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  <a:p>
            <a:pPr marL="12698">
              <a:spcBef>
                <a:spcPts val="550"/>
              </a:spcBef>
            </a:pPr>
            <a:r>
              <a:rPr sz="2200" dirty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2560" y="3503929"/>
            <a:ext cx="6880859" cy="1911350"/>
          </a:xfrm>
          <a:prstGeom prst="rect">
            <a:avLst/>
          </a:prstGeom>
        </p:spPr>
        <p:txBody>
          <a:bodyPr vert="horz" wrap="square" lIns="0" tIns="82542" rIns="0" bIns="0" rtlCol="0">
            <a:spAutoFit/>
          </a:bodyPr>
          <a:lstStyle/>
          <a:p>
            <a:pPr marL="12698">
              <a:spcBef>
                <a:spcPts val="649"/>
              </a:spcBef>
            </a:pPr>
            <a:r>
              <a:rPr sz="2200" spc="-5" dirty="0">
                <a:latin typeface="Arial"/>
                <a:cs typeface="Arial"/>
              </a:rPr>
              <a:t>mandatos </a:t>
            </a:r>
            <a:r>
              <a:rPr sz="2200" dirty="0">
                <a:latin typeface="Arial"/>
                <a:cs typeface="Arial"/>
              </a:rPr>
              <a:t>de 2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anos.</a:t>
            </a:r>
            <a:endParaRPr sz="2200">
              <a:latin typeface="Arial"/>
              <a:cs typeface="Arial"/>
            </a:endParaRPr>
          </a:p>
          <a:p>
            <a:pPr marL="12698" marR="7620">
              <a:lnSpc>
                <a:spcPct val="120800"/>
              </a:lnSpc>
            </a:pPr>
            <a:r>
              <a:rPr sz="2200" dirty="0">
                <a:latin typeface="Arial"/>
                <a:cs typeface="Arial"/>
              </a:rPr>
              <a:t>Brasil e </a:t>
            </a:r>
            <a:r>
              <a:rPr sz="2200" spc="-5" dirty="0">
                <a:latin typeface="Arial"/>
                <a:cs typeface="Arial"/>
              </a:rPr>
              <a:t>Japão </a:t>
            </a:r>
            <a:r>
              <a:rPr sz="2200" dirty="0">
                <a:latin typeface="Arial"/>
                <a:cs typeface="Arial"/>
              </a:rPr>
              <a:t>são </a:t>
            </a:r>
            <a:r>
              <a:rPr sz="2200" spc="-5" dirty="0">
                <a:latin typeface="Arial"/>
                <a:cs typeface="Arial"/>
              </a:rPr>
              <a:t>os </a:t>
            </a:r>
            <a:r>
              <a:rPr sz="2200" dirty="0">
                <a:latin typeface="Arial"/>
                <a:cs typeface="Arial"/>
              </a:rPr>
              <a:t>que </a:t>
            </a:r>
            <a:r>
              <a:rPr sz="2200" spc="-5" dirty="0">
                <a:latin typeface="Arial"/>
                <a:cs typeface="Arial"/>
              </a:rPr>
              <a:t>mais foram eleitos.  Mandatos </a:t>
            </a:r>
            <a:r>
              <a:rPr sz="2200" dirty="0">
                <a:latin typeface="Arial"/>
                <a:cs typeface="Arial"/>
              </a:rPr>
              <a:t>do Brasil: </a:t>
            </a:r>
            <a:r>
              <a:rPr sz="2200" spc="-5" dirty="0">
                <a:latin typeface="Arial"/>
                <a:cs typeface="Arial"/>
              </a:rPr>
              <a:t>1946 </a:t>
            </a:r>
            <a:r>
              <a:rPr sz="2200" dirty="0">
                <a:latin typeface="Arial"/>
                <a:cs typeface="Arial"/>
              </a:rPr>
              <a:t>– 1947, </a:t>
            </a:r>
            <a:r>
              <a:rPr sz="2200" spc="-5" dirty="0">
                <a:latin typeface="Arial"/>
                <a:cs typeface="Arial"/>
              </a:rPr>
              <a:t>1951 </a:t>
            </a:r>
            <a:r>
              <a:rPr sz="2200" dirty="0">
                <a:latin typeface="Arial"/>
                <a:cs typeface="Arial"/>
              </a:rPr>
              <a:t>– 1952, </a:t>
            </a:r>
            <a:r>
              <a:rPr sz="2200" spc="-5" dirty="0">
                <a:latin typeface="Arial"/>
                <a:cs typeface="Arial"/>
              </a:rPr>
              <a:t>1954</a:t>
            </a:r>
            <a:r>
              <a:rPr sz="2200" spc="1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698"/>
            <a:r>
              <a:rPr sz="2200" spc="-5" dirty="0">
                <a:latin typeface="Arial"/>
                <a:cs typeface="Arial"/>
              </a:rPr>
              <a:t>1955, 1963 </a:t>
            </a:r>
            <a:r>
              <a:rPr sz="2200" dirty="0">
                <a:latin typeface="Arial"/>
                <a:cs typeface="Arial"/>
              </a:rPr>
              <a:t>– </a:t>
            </a:r>
            <a:r>
              <a:rPr sz="2200" spc="-5" dirty="0">
                <a:latin typeface="Arial"/>
                <a:cs typeface="Arial"/>
              </a:rPr>
              <a:t>1964, 1967 </a:t>
            </a:r>
            <a:r>
              <a:rPr sz="2200" dirty="0">
                <a:latin typeface="Arial"/>
                <a:cs typeface="Arial"/>
              </a:rPr>
              <a:t>– </a:t>
            </a:r>
            <a:r>
              <a:rPr sz="2200" spc="-5" dirty="0">
                <a:latin typeface="Arial"/>
                <a:cs typeface="Arial"/>
              </a:rPr>
              <a:t>1968, 1988 </a:t>
            </a:r>
            <a:r>
              <a:rPr sz="2200" spc="1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 1989, </a:t>
            </a:r>
            <a:r>
              <a:rPr sz="2200" spc="-5" dirty="0">
                <a:latin typeface="Arial"/>
                <a:cs typeface="Arial"/>
              </a:rPr>
              <a:t>1993 </a:t>
            </a:r>
            <a:r>
              <a:rPr sz="2200" dirty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698"/>
            <a:r>
              <a:rPr sz="2200" spc="-5" dirty="0">
                <a:latin typeface="Arial"/>
                <a:cs typeface="Arial"/>
              </a:rPr>
              <a:t>1994, 1998 </a:t>
            </a:r>
            <a:r>
              <a:rPr sz="2200" dirty="0">
                <a:latin typeface="Arial"/>
                <a:cs typeface="Arial"/>
              </a:rPr>
              <a:t>– 1999, </a:t>
            </a:r>
            <a:r>
              <a:rPr sz="2200" spc="-5" dirty="0">
                <a:latin typeface="Arial"/>
                <a:cs typeface="Arial"/>
              </a:rPr>
              <a:t>2004 </a:t>
            </a:r>
            <a:r>
              <a:rPr sz="2200" dirty="0">
                <a:latin typeface="Arial"/>
                <a:cs typeface="Arial"/>
              </a:rPr>
              <a:t>– </a:t>
            </a:r>
            <a:r>
              <a:rPr sz="2200" spc="-5" dirty="0">
                <a:latin typeface="Arial"/>
                <a:cs typeface="Arial"/>
              </a:rPr>
              <a:t>2005, 2010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2011.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6951" y="510540"/>
            <a:ext cx="7153909" cy="63500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10" dirty="0"/>
              <a:t>CONSELHO </a:t>
            </a:r>
            <a:r>
              <a:rPr spc="-5" dirty="0"/>
              <a:t>DE</a:t>
            </a:r>
            <a:r>
              <a:rPr spc="-45" dirty="0"/>
              <a:t> </a:t>
            </a:r>
            <a:r>
              <a:rPr spc="-10" dirty="0"/>
              <a:t>SEGURANÇA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2112</Words>
  <Application>Microsoft Office PowerPoint</Application>
  <PresentationFormat>Apresentação na tela (4:3)</PresentationFormat>
  <Paragraphs>363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51</vt:i4>
      </vt:variant>
    </vt:vector>
  </HeadingPairs>
  <TitlesOfParts>
    <vt:vector size="53" baseType="lpstr">
      <vt:lpstr>Office Theme</vt:lpstr>
      <vt:lpstr>1_Office Theme</vt:lpstr>
      <vt:lpstr>Apresentação do PowerPoint</vt:lpstr>
      <vt:lpstr>GUERRA FRIA</vt:lpstr>
      <vt:lpstr>FIM DA II GUERRA MUNDIAL</vt:lpstr>
      <vt:lpstr>CAPITALISMO x COMUNISMO</vt:lpstr>
      <vt:lpstr>MUNDO BIPOLAR</vt:lpstr>
      <vt:lpstr>CONFERÊNCIA DE YALTA</vt:lpstr>
      <vt:lpstr>CARACTERÍSTICAS</vt:lpstr>
      <vt:lpstr>CRIAÇÃO DA ONU</vt:lpstr>
      <vt:lpstr>CONSELHO DE SEGURANÇA</vt:lpstr>
      <vt:lpstr>CONFERÊNCIA DE POTSDAM 1949: Divisão da Alemanha e de Berlim em quatro  zonas de ocupação (URSS, EUA, França, Inglaterra).</vt:lpstr>
      <vt:lpstr>DIVISÃO DA ALEMANHA</vt:lpstr>
      <vt:lpstr>Plano Marshall:  econômico de</vt:lpstr>
      <vt:lpstr>Apresentação do PowerPoint</vt:lpstr>
      <vt:lpstr>1949: OTAN (Organização do  Tratado do Atlântico Norte) – aliança  militar de países capitalistas. Início:</vt:lpstr>
      <vt:lpstr>ALIANÇAS MILITARES</vt:lpstr>
      <vt:lpstr>CORRIDA ARMAMENTISTA</vt:lpstr>
      <vt:lpstr>CORRIDA ESPACIAL</vt:lpstr>
      <vt:lpstr>Apresentação do PowerPoint</vt:lpstr>
      <vt:lpstr>GUERRA DA CORÉIA</vt:lpstr>
      <vt:lpstr>GUERRA DA CORÉIA</vt:lpstr>
      <vt:lpstr>GUERRA DO VIETNÃ</vt:lpstr>
      <vt:lpstr>GUERRA DO VIETNÃ</vt:lpstr>
      <vt:lpstr>INTERVENÇÃO DOS EUA  GRÉCIA e TURQUIA</vt:lpstr>
      <vt:lpstr>MACCARTHYSMO</vt:lpstr>
      <vt:lpstr>JAPÃO</vt:lpstr>
      <vt:lpstr>CUBA</vt:lpstr>
      <vt:lpstr>CRISE DOS MÍSSEIS</vt:lpstr>
      <vt:lpstr>GOLPES MILITARES</vt:lpstr>
      <vt:lpstr>GOLPES MILITARES</vt:lpstr>
      <vt:lpstr>FIM DA URSS</vt:lpstr>
      <vt:lpstr>SINAIS DO FIM</vt:lpstr>
      <vt:lpstr>NOVO MAPA</vt:lpstr>
      <vt:lpstr>DERRUBADA DO MURO DE  BERLIM - 1989: Derrubada do Muro de Berlim, símbolo da  Guerra Fria, pois dividia, literalmente, os dois  sistemas.</vt:lpstr>
      <vt:lpstr>REUNIFICACÃO DA ALEMANHA</vt:lpstr>
      <vt:lpstr>CRONOLOGIA DOS FATOS</vt:lpstr>
      <vt:lpstr>CRONOLOGIA DOS FATOS</vt:lpstr>
      <vt:lpstr>CRONOLOGIA DOS FATOS</vt:lpstr>
      <vt:lpstr>CRONOLOGIA DOS FATOS</vt:lpstr>
      <vt:lpstr>CRONOLOGIA DOS FATOS</vt:lpstr>
      <vt:lpstr>CRONOLOGIA DOS FATOS</vt:lpstr>
      <vt:lpstr>CRONOLOGIA DOS FATOS</vt:lpstr>
      <vt:lpstr>CRONOLOGIA DOS FATOS</vt:lpstr>
      <vt:lpstr>CRONOLOGIA DOS FATOS</vt:lpstr>
      <vt:lpstr>CRONOLOGIA DOS FATOS</vt:lpstr>
      <vt:lpstr>CRONOLOGIA DOS FATOS</vt:lpstr>
      <vt:lpstr>CRONOLOGIA DOS FATOS</vt:lpstr>
      <vt:lpstr>CRONOLOGIA DOS FATOS</vt:lpstr>
      <vt:lpstr>CRONOLOGIA DOS FATOS</vt:lpstr>
      <vt:lpstr>CRONOLOGIA DOS FATOS</vt:lpstr>
      <vt:lpstr>CRONOLOGIA DOS FATOS</vt:lpstr>
      <vt:lpstr>CRONOLOGIA DOS FATOS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MOISES SANTOS</dc:creator>
  <cp:lastModifiedBy>user</cp:lastModifiedBy>
  <cp:revision>1</cp:revision>
  <dcterms:created xsi:type="dcterms:W3CDTF">2020-02-14T16:29:32Z</dcterms:created>
  <dcterms:modified xsi:type="dcterms:W3CDTF">2020-02-14T16:35:55Z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2012-02-24T00:00:00Z</vt:filetime>
  </property>
  <property fmtid="{D5CDD505-2E9C-101B-9397-08002B2CF9AE}" pid="3" name="Creator">
    <vt:lpwstr>Impress</vt:lpwstr>
  </property>
  <property fmtid="{D5CDD505-2E9C-101B-9397-08002B2CF9AE}" pid="4" name="LastSaved">
    <vt:filetime>2020-02-14T00:00:00Z</vt:filetime>
  </property>
</Properties>
</file>